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50"/>
  </p:notesMasterIdLst>
  <p:sldIdLst>
    <p:sldId id="256" r:id="rId2"/>
    <p:sldId id="437" r:id="rId3"/>
    <p:sldId id="440" r:id="rId4"/>
    <p:sldId id="438" r:id="rId5"/>
    <p:sldId id="441" r:id="rId6"/>
    <p:sldId id="424" r:id="rId7"/>
    <p:sldId id="423" r:id="rId8"/>
    <p:sldId id="436" r:id="rId9"/>
    <p:sldId id="443" r:id="rId10"/>
    <p:sldId id="425" r:id="rId11"/>
    <p:sldId id="471" r:id="rId12"/>
    <p:sldId id="473" r:id="rId13"/>
    <p:sldId id="474" r:id="rId14"/>
    <p:sldId id="472" r:id="rId15"/>
    <p:sldId id="426" r:id="rId16"/>
    <p:sldId id="444" r:id="rId17"/>
    <p:sldId id="408" r:id="rId18"/>
    <p:sldId id="445" r:id="rId19"/>
    <p:sldId id="446" r:id="rId20"/>
    <p:sldId id="447" r:id="rId21"/>
    <p:sldId id="448" r:id="rId22"/>
    <p:sldId id="449" r:id="rId23"/>
    <p:sldId id="450" r:id="rId24"/>
    <p:sldId id="451" r:id="rId25"/>
    <p:sldId id="452" r:id="rId26"/>
    <p:sldId id="453" r:id="rId27"/>
    <p:sldId id="427" r:id="rId28"/>
    <p:sldId id="428" r:id="rId29"/>
    <p:sldId id="431" r:id="rId30"/>
    <p:sldId id="430" r:id="rId31"/>
    <p:sldId id="429" r:id="rId32"/>
    <p:sldId id="435" r:id="rId33"/>
    <p:sldId id="454" r:id="rId34"/>
    <p:sldId id="433" r:id="rId35"/>
    <p:sldId id="455" r:id="rId36"/>
    <p:sldId id="457" r:id="rId37"/>
    <p:sldId id="458" r:id="rId38"/>
    <p:sldId id="459" r:id="rId39"/>
    <p:sldId id="460" r:id="rId40"/>
    <p:sldId id="434" r:id="rId41"/>
    <p:sldId id="468" r:id="rId42"/>
    <p:sldId id="470" r:id="rId43"/>
    <p:sldId id="409" r:id="rId44"/>
    <p:sldId id="469" r:id="rId45"/>
    <p:sldId id="464" r:id="rId46"/>
    <p:sldId id="466" r:id="rId47"/>
    <p:sldId id="467" r:id="rId48"/>
    <p:sldId id="339" r:id="rId49"/>
  </p:sldIdLst>
  <p:sldSz cx="9144000" cy="5143500" type="screen16x9"/>
  <p:notesSz cx="6858000" cy="9144000"/>
  <p:embeddedFontLst>
    <p:embeddedFont>
      <p:font typeface="B Nazanin" panose="00000400000000000000" pitchFamily="2" charset="-78"/>
      <p:regular r:id="rId51"/>
      <p:bold r:id="rId52"/>
    </p:embeddedFont>
    <p:embeddedFont>
      <p:font typeface="Bahnschrift SemiBold" panose="020B0502040204020203" pitchFamily="34" charset="0"/>
      <p:bold r:id="rId53"/>
    </p:embeddedFont>
    <p:embeddedFont>
      <p:font typeface="Nunito Light" pitchFamily="2" charset="0"/>
      <p:regular r:id="rId54"/>
      <p:italic r:id="rId55"/>
    </p:embeddedFont>
    <p:embeddedFont>
      <p:font typeface="Open Sans" panose="020B0606030504020204" pitchFamily="34" charset="0"/>
      <p:regular r:id="rId56"/>
      <p:bold r:id="rId57"/>
      <p:italic r:id="rId58"/>
      <p:boldItalic r:id="rId59"/>
    </p:embeddedFont>
    <p:embeddedFont>
      <p:font typeface="Segoe UI" panose="020B0502040204020203" pitchFamily="34" charset="0"/>
      <p:regular r:id="rId60"/>
      <p:bold r:id="rId61"/>
      <p:italic r:id="rId62"/>
      <p:boldItalic r:id="rId63"/>
    </p:embeddedFont>
    <p:embeddedFont>
      <p:font typeface="Sora" panose="020B0604020202020204" charset="0"/>
      <p:regular r:id="rId64"/>
      <p:bold r:id="rId6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3FD"/>
    <a:srgbClr val="FFCCCC"/>
    <a:srgbClr val="F3F3F3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F05453-7B27-4EEC-B5D0-6249CA03A223}">
  <a:tblStyle styleId="{8AF05453-7B27-4EEC-B5D0-6249CA03A2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BA3AA46-1D55-46C3-81FB-22756930434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409" autoAdjust="0"/>
  </p:normalViewPr>
  <p:slideViewPr>
    <p:cSldViewPr snapToGrid="0">
      <p:cViewPr>
        <p:scale>
          <a:sx n="75" d="100"/>
          <a:sy n="75" d="100"/>
        </p:scale>
        <p:origin x="1428" y="2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3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1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font" Target="fonts/font14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gif>
</file>

<file path=ppt/media/image32.gif>
</file>

<file path=ppt/media/image4.gif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287fa921f8d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287fa921f8d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53817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3145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22884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36278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06824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77019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25675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66848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24935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8833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8452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81262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27969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21613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91003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62778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10367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05229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99875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96434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3165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88677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92806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657364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694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32639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047484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7709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087135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003377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870268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5421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342260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776023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091183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598470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247050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66970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6388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839279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987080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287fa921f8d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287fa921f8d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0893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6013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776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27306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97970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Google Shape;102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7364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" name="Google Shape;14;p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" name="Google Shape;15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3" name="Google Shape;23;p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4" name="Google Shape;24;p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5" name="Google Shape;25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7" name="Google Shape;27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8" name="Google Shape;28;p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" name="Google Shape;29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1" name="Google Shape;31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4" name="Google Shape;34;p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5" name="Google Shape;35;p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6" name="Google Shape;36;p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38" name="Google Shape;38;p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39" name="Google Shape;39;p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40" name="Google Shape;40;p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" name="Google Shape;41;p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42" name="Google Shape;42;p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43" name="Google Shape;43;p4"/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" name="Google Shape;86;p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7" name="Google Shape;87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" name="Google Shape;88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9" name="Google Shape;89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0" name="Google Shape;90;p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1" name="Google Shape;91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" name="Google Shape;92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3" name="Google Shape;93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97" name="Google Shape;97;p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8" name="Google Shape;98;p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9" name="Google Shape;99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" name="Google Shape;100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1" name="Google Shape;101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2" name="Google Shape;102;p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3" name="Google Shape;103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" name="Google Shape;104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5" name="Google Shape;105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1" name="Google Shape;231;p1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2" name="Google Shape;232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4" name="Google Shape;234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35" name="Google Shape;235;p1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6" name="Google Shape;236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8" name="Google Shape;238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239" name="Google Shape;239;p19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240" name="Google Shape;240;p19"/>
            <p:cNvSpPr/>
            <p:nvPr/>
          </p:nvSpPr>
          <p:spPr>
            <a:xfrm>
              <a:off x="1913656" y="3200832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1910411" y="3196997"/>
              <a:ext cx="46022" cy="46081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" name="Google Shape;242;p19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243" name="Google Shape;243;p19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2645" extrusionOk="0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19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661" extrusionOk="0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9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6272" extrusionOk="0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643" extrusionOk="0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9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51" extrusionOk="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9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82" extrusionOk="0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67" extrusionOk="0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9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avLst/>
                <a:gdLst/>
                <a:ahLst/>
                <a:cxnLst/>
                <a:rect l="l" t="t" r="r" b="b"/>
                <a:pathLst>
                  <a:path w="13796" h="13787" extrusionOk="0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9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44" h="11235" extrusionOk="0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9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16374" h="11346" extrusionOk="0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9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avLst/>
                <a:gdLst/>
                <a:ahLst/>
                <a:cxnLst/>
                <a:rect l="l" t="t" r="r" b="b"/>
                <a:pathLst>
                  <a:path w="13870" h="9083" extrusionOk="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9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9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3044" extrusionOk="0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9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63" extrusionOk="0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9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9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0" h="1568" extrusionOk="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9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9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456" extrusionOk="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9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76" extrusionOk="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9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9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9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86" extrusionOk="0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9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9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9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88" extrusionOk="0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9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9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21" extrusionOk="0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9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9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9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96" extrusionOk="0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9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9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9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9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54" extrusionOk="0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9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64" extrusionOk="0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9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4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9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9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49" extrusionOk="0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9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59" extrusionOk="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9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492" extrusionOk="0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9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04" extrusionOk="0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19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avLst/>
                <a:gdLst/>
                <a:ahLst/>
                <a:cxnLst/>
                <a:rect l="l" t="t" r="r" b="b"/>
                <a:pathLst>
                  <a:path w="9640" h="9600" extrusionOk="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9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9714" extrusionOk="0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11235" extrusionOk="0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9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avLst/>
                <a:gdLst/>
                <a:ahLst/>
                <a:cxnLst/>
                <a:rect l="l" t="t" r="r" b="b"/>
                <a:pathLst>
                  <a:path w="16365" h="11356" extrusionOk="0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19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9074" extrusionOk="0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19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9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3043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9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3" extrusionOk="0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9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9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9" h="1568" extrusionOk="0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9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456" extrusionOk="0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9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67" extrusionOk="0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9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6365" extrusionOk="0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365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76" extrusionOk="0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9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9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9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88" extrusionOk="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9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9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1" extrusionOk="0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9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9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9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9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9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9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9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44" extrusionOk="0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9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74" extrusionOk="0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3" extrusionOk="0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9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39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9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0" extrusionOk="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9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92" extrusionOk="0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9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613" extrusionOk="0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8897" extrusionOk="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9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1503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9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1615" extrusionOk="0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9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9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19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9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7339" extrusionOk="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19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7450" extrusionOk="0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19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2701" h="4157" extrusionOk="0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19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287" extrusionOk="0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19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036" extrusionOk="0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9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4148" extrusionOk="0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9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4092" extrusionOk="0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9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19" extrusionOk="0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19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9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2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9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122" extrusionOk="0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9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113" extrusionOk="0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9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9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9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9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354" extrusionOk="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9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6625" extrusionOk="0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9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6754" extrusionOk="0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9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1114" extrusionOk="0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9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235" extrusionOk="0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9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6" extrusionOk="0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9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56" extrusionOk="0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9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56" extrusionOk="0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9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5465" extrusionOk="0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9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avLst/>
                <a:gdLst/>
                <a:ahLst/>
                <a:cxnLst/>
                <a:rect l="l" t="t" r="r" b="b"/>
                <a:pathLst>
                  <a:path w="9426" h="5585" extrusionOk="0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9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113" extrusionOk="0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2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9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12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9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2" extrusionOk="0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11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9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1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348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1" extrusionOk="0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2942" extrusionOk="0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2" extrusionOk="0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2941" extrusionOk="0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194" extrusionOk="0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9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305" extrusionOk="0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9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4193" extrusionOk="0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314" h="4306" extrusionOk="0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9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4306" extrusionOk="0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9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12" extrusionOk="0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9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1" extrusionOk="0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8" name="Google Shape;368;p19"/>
            <p:cNvSpPr/>
            <p:nvPr/>
          </p:nvSpPr>
          <p:spPr>
            <a:xfrm>
              <a:off x="1925692" y="2196479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9" name="Google Shape;369;p19"/>
            <p:cNvGrpSpPr/>
            <p:nvPr/>
          </p:nvGrpSpPr>
          <p:grpSpPr>
            <a:xfrm>
              <a:off x="3729110" y="795775"/>
              <a:ext cx="1239906" cy="584116"/>
              <a:chOff x="6947135" y="2460525"/>
              <a:chExt cx="1239906" cy="584116"/>
            </a:xfrm>
          </p:grpSpPr>
          <p:sp>
            <p:nvSpPr>
              <p:cNvPr id="370" name="Google Shape;370;p19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9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604" extrusionOk="0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9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7" extrusionOk="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9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9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6" extrusionOk="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9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9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606" extrusionOk="0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9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5" extrusionOk="0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9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604" extrusionOk="0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9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9" extrusionOk="0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9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927" extrusionOk="0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9" extrusionOk="0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31" extrusionOk="0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7046" extrusionOk="0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7" extrusionOk="0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768" extrusionOk="0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878" extrusionOk="0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9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400" extrusionOk="0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9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521" extrusionOk="0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9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97" extrusionOk="0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0" extrusionOk="0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0" extrusionOk="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9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2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9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9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9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2" extrusionOk="0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9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9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1" name="Google Shape;401;p19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02" name="Google Shape;402;p19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5" extrusionOk="0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62" extrusionOk="0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9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52" extrusionOk="0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9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9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9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69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46" extrusionOk="0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1" extrusionOk="0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9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46" extrusionOk="0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9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1" extrusionOk="0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9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69" extrusionOk="0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9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70" extrusionOk="0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9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2183" extrusionOk="0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9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48" extrusionOk="0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9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1661" extrusionOk="0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9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562" extrusionOk="0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9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avLst/>
                <a:gdLst/>
                <a:ahLst/>
                <a:cxnLst/>
                <a:rect l="l" t="t" r="r" b="b"/>
                <a:pathLst>
                  <a:path w="2218" h="3681" extrusionOk="0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5724" extrusionOk="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5836" extrusionOk="0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3628" extrusionOk="0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9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3740" extrusionOk="0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9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051" extrusionOk="0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153" extrusionOk="0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6736" extrusionOk="0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6829" extrusionOk="0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6587" extrusionOk="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6699" extrusionOk="0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9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836" extrusionOk="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947" extrusionOk="0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9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1597" extrusionOk="0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9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711" extrusionOk="0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9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9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avLst/>
                <a:gdLst/>
                <a:ahLst/>
                <a:cxnLst/>
                <a:rect l="l" t="t" r="r" b="b"/>
                <a:pathLst>
                  <a:path w="734" h="723" extrusionOk="0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19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30" extrusionOk="0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9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5" extrusionOk="0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9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28" extrusionOk="0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9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7047" extrusionOk="0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9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696" extrusionOk="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9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84" extrusionOk="0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9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604" extrusionOk="0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9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9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9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9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9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48" extrusionOk="0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9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78" extrusionOk="0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9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2422" extrusionOk="0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9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2543" extrusionOk="0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9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012" extrusionOk="0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9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124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1" name="Google Shape;471;p19"/>
            <p:cNvGrpSpPr/>
            <p:nvPr/>
          </p:nvGrpSpPr>
          <p:grpSpPr>
            <a:xfrm flipH="1">
              <a:off x="3725955" y="3512636"/>
              <a:ext cx="1329443" cy="916475"/>
              <a:chOff x="713230" y="2963286"/>
              <a:chExt cx="1329443" cy="916475"/>
            </a:xfrm>
          </p:grpSpPr>
          <p:sp>
            <p:nvSpPr>
              <p:cNvPr id="472" name="Google Shape;472;p19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6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9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9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22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9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9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9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2" extrusionOk="0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9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9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8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9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9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8" extrusionOk="0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9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2" extrusionOk="0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9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10" extrusionOk="0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9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9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604" extrusionOk="0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9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9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28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9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9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9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26" extrusionOk="0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9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avLst/>
                <a:gdLst/>
                <a:ahLst/>
                <a:cxnLst/>
                <a:rect l="l" t="t" r="r" b="b"/>
                <a:pathLst>
                  <a:path w="7246" h="7047" extrusionOk="0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9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6929" extrusionOk="0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19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4" extrusionOk="0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19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22" extrusionOk="0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6" extrusionOk="0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973" extrusionOk="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6" extrusionOk="0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973" extrusionOk="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216" extrusionOk="0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100" extrusionOk="0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216" extrusionOk="0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1253" extrusionOk="0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365" extrusionOk="0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8" extrusionOk="0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1" extrusionOk="0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14" name="Google Shape;514;p2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5" name="Google Shape;515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6" name="Google Shape;516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17" name="Google Shape;517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18" name="Google Shape;518;p2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19" name="Google Shape;519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0" name="Google Shape;520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21" name="Google Shape;521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22" name="Google Shape;522;p20"/>
          <p:cNvGrpSpPr/>
          <p:nvPr/>
        </p:nvGrpSpPr>
        <p:grpSpPr>
          <a:xfrm>
            <a:off x="5441862" y="1343334"/>
            <a:ext cx="2955370" cy="2456833"/>
            <a:chOff x="5475412" y="1860275"/>
            <a:chExt cx="2955370" cy="2456833"/>
          </a:xfrm>
        </p:grpSpPr>
        <p:sp>
          <p:nvSpPr>
            <p:cNvPr id="523" name="Google Shape;523;p20"/>
            <p:cNvSpPr/>
            <p:nvPr/>
          </p:nvSpPr>
          <p:spPr>
            <a:xfrm>
              <a:off x="5581433" y="2425462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8233235" y="2755955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5475412" y="3604065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8311913" y="3834088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8015063" y="1953753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8015063" y="2047230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8044097" y="2018709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950107" y="2018709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97230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969121" y="2039032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803885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8035159" y="1972653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97230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969121" y="1972653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803885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8035159" y="2039032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8355158" y="2208282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5739149" y="277338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6637773" y="186027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6622459" y="2287528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6619783" y="2282746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6175621" y="2313943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6172490" y="2310755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6359445" y="2342407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6356257" y="2338764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6631966" y="2285421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6629290" y="2280127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338003" y="2218302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334359" y="2214658"/>
              <a:ext cx="88241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7468997" y="2075239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465297" y="2072051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7587296" y="2272214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7583596" y="2269026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6112258" y="2077573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6086412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6083224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6314016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6310315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6194635" y="2159722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6191504" y="2156022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6449223" y="2065163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6446035" y="2062032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6930332" y="1988081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6927144" y="1984893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6987888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7051250" y="2066757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7114100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5743641" y="2204582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5740453" y="2201451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5914201" y="2279045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5854027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5794878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7974415" y="2277337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7970715" y="2274035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7946406" y="2402126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7942706" y="2398938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7741005" y="2150215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7737817" y="2147027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7784272" y="2170538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6902835" y="3774116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5894162" y="2528850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5890974" y="2525662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5995041" y="2636047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5991341" y="2632916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6933520" y="2560559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6930332" y="2556859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5893081" y="3731363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5889950" y="3727662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6431802" y="4215089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6428614" y="4211958"/>
              <a:ext cx="1044666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6691628" y="4215089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6687927" y="4211958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7160554" y="2782355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7157423" y="2779167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7228186" y="2854200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7592078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7624243" y="2824084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7653334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0"/>
            <p:cNvSpPr/>
            <p:nvPr/>
          </p:nvSpPr>
          <p:spPr>
            <a:xfrm>
              <a:off x="7471104" y="290384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0"/>
            <p:cNvSpPr/>
            <p:nvPr/>
          </p:nvSpPr>
          <p:spPr>
            <a:xfrm>
              <a:off x="7471104" y="294767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7471104" y="2991456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7453171" y="3091309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7231374" y="3221734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7231374" y="3178411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7231374" y="3134575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7417761" y="3341114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7245607" y="3341114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7245607" y="3390756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7337490" y="2894335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7333790" y="2890065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0"/>
            <p:cNvSpPr/>
            <p:nvPr/>
          </p:nvSpPr>
          <p:spPr>
            <a:xfrm>
              <a:off x="7250389" y="2883404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0"/>
            <p:cNvSpPr/>
            <p:nvPr/>
          </p:nvSpPr>
          <p:spPr>
            <a:xfrm>
              <a:off x="7249819" y="2879875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0"/>
            <p:cNvSpPr/>
            <p:nvPr/>
          </p:nvSpPr>
          <p:spPr>
            <a:xfrm>
              <a:off x="7464272" y="3113853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0"/>
            <p:cNvSpPr/>
            <p:nvPr/>
          </p:nvSpPr>
          <p:spPr>
            <a:xfrm>
              <a:off x="7461084" y="3111177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0"/>
            <p:cNvSpPr/>
            <p:nvPr/>
          </p:nvSpPr>
          <p:spPr>
            <a:xfrm>
              <a:off x="7495925" y="3135657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0"/>
            <p:cNvSpPr/>
            <p:nvPr/>
          </p:nvSpPr>
          <p:spPr>
            <a:xfrm>
              <a:off x="7492224" y="3132469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0"/>
            <p:cNvSpPr/>
            <p:nvPr/>
          </p:nvSpPr>
          <p:spPr>
            <a:xfrm>
              <a:off x="7504920" y="3149434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0"/>
            <p:cNvSpPr/>
            <p:nvPr/>
          </p:nvSpPr>
          <p:spPr>
            <a:xfrm>
              <a:off x="7501219" y="3146246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7526553" y="3166797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0"/>
            <p:cNvSpPr/>
            <p:nvPr/>
          </p:nvSpPr>
          <p:spPr>
            <a:xfrm>
              <a:off x="7523422" y="3163097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0"/>
            <p:cNvSpPr/>
            <p:nvPr/>
          </p:nvSpPr>
          <p:spPr>
            <a:xfrm>
              <a:off x="7495412" y="3128939"/>
              <a:ext cx="49188" cy="55905"/>
            </a:xfrm>
            <a:custGeom>
              <a:avLst/>
              <a:gdLst/>
              <a:ahLst/>
              <a:cxnLst/>
              <a:rect l="l" t="t" r="r" b="b"/>
              <a:pathLst>
                <a:path w="864" h="982" extrusionOk="0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0"/>
            <p:cNvSpPr/>
            <p:nvPr/>
          </p:nvSpPr>
          <p:spPr>
            <a:xfrm>
              <a:off x="7493818" y="3127231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0"/>
            <p:cNvSpPr/>
            <p:nvPr/>
          </p:nvSpPr>
          <p:spPr>
            <a:xfrm>
              <a:off x="7482205" y="3116130"/>
              <a:ext cx="19072" cy="18502"/>
            </a:xfrm>
            <a:custGeom>
              <a:avLst/>
              <a:gdLst/>
              <a:ahLst/>
              <a:cxnLst/>
              <a:rect l="l" t="t" r="r" b="b"/>
              <a:pathLst>
                <a:path w="335" h="325" extrusionOk="0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0"/>
            <p:cNvSpPr/>
            <p:nvPr/>
          </p:nvSpPr>
          <p:spPr>
            <a:xfrm>
              <a:off x="7481123" y="3114536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0"/>
            <p:cNvSpPr/>
            <p:nvPr/>
          </p:nvSpPr>
          <p:spPr>
            <a:xfrm>
              <a:off x="7487499" y="3121937"/>
              <a:ext cx="18502" cy="18218"/>
            </a:xfrm>
            <a:custGeom>
              <a:avLst/>
              <a:gdLst/>
              <a:ahLst/>
              <a:cxnLst/>
              <a:rect l="l" t="t" r="r" b="b"/>
              <a:pathLst>
                <a:path w="325" h="320" extrusionOk="0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0"/>
            <p:cNvSpPr/>
            <p:nvPr/>
          </p:nvSpPr>
          <p:spPr>
            <a:xfrm>
              <a:off x="7485905" y="3120115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0"/>
            <p:cNvSpPr/>
            <p:nvPr/>
          </p:nvSpPr>
          <p:spPr>
            <a:xfrm>
              <a:off x="6932439" y="3332119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6929251" y="3328419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0"/>
            <p:cNvSpPr/>
            <p:nvPr/>
          </p:nvSpPr>
          <p:spPr>
            <a:xfrm>
              <a:off x="6626671" y="3327906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0"/>
            <p:cNvSpPr/>
            <p:nvPr/>
          </p:nvSpPr>
          <p:spPr>
            <a:xfrm>
              <a:off x="6623483" y="3324718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0"/>
            <p:cNvSpPr/>
            <p:nvPr/>
          </p:nvSpPr>
          <p:spPr>
            <a:xfrm>
              <a:off x="6695328" y="3411877"/>
              <a:ext cx="136290" cy="100937"/>
            </a:xfrm>
            <a:custGeom>
              <a:avLst/>
              <a:gdLst/>
              <a:ahLst/>
              <a:cxnLst/>
              <a:rect l="l" t="t" r="r" b="b"/>
              <a:pathLst>
                <a:path w="2394" h="1773" extrusionOk="0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0"/>
            <p:cNvSpPr/>
            <p:nvPr/>
          </p:nvSpPr>
          <p:spPr>
            <a:xfrm>
              <a:off x="6692140" y="3408689"/>
              <a:ext cx="142667" cy="107768"/>
            </a:xfrm>
            <a:custGeom>
              <a:avLst/>
              <a:gdLst/>
              <a:ahLst/>
              <a:cxnLst/>
              <a:rect l="l" t="t" r="r" b="b"/>
              <a:pathLst>
                <a:path w="2506" h="1893" extrusionOk="0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0"/>
            <p:cNvSpPr/>
            <p:nvPr/>
          </p:nvSpPr>
          <p:spPr>
            <a:xfrm>
              <a:off x="6695328" y="3425597"/>
              <a:ext cx="136290" cy="37232"/>
            </a:xfrm>
            <a:custGeom>
              <a:avLst/>
              <a:gdLst/>
              <a:ahLst/>
              <a:cxnLst/>
              <a:rect l="l" t="t" r="r" b="b"/>
              <a:pathLst>
                <a:path w="2394" h="654" extrusionOk="0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0"/>
            <p:cNvSpPr/>
            <p:nvPr/>
          </p:nvSpPr>
          <p:spPr>
            <a:xfrm>
              <a:off x="6693734" y="3422409"/>
              <a:ext cx="139479" cy="43381"/>
            </a:xfrm>
            <a:custGeom>
              <a:avLst/>
              <a:gdLst/>
              <a:ahLst/>
              <a:cxnLst/>
              <a:rect l="l" t="t" r="r" b="b"/>
              <a:pathLst>
                <a:path w="2450" h="762" extrusionOk="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0"/>
            <p:cNvSpPr/>
            <p:nvPr/>
          </p:nvSpPr>
          <p:spPr>
            <a:xfrm>
              <a:off x="6732275" y="3079126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0"/>
            <p:cNvSpPr/>
            <p:nvPr/>
          </p:nvSpPr>
          <p:spPr>
            <a:xfrm>
              <a:off x="6732275" y="3083908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0"/>
            <p:cNvSpPr/>
            <p:nvPr/>
          </p:nvSpPr>
          <p:spPr>
            <a:xfrm>
              <a:off x="6728575" y="3080720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0"/>
            <p:cNvSpPr/>
            <p:nvPr/>
          </p:nvSpPr>
          <p:spPr>
            <a:xfrm>
              <a:off x="6793531" y="3145164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0"/>
            <p:cNvSpPr/>
            <p:nvPr/>
          </p:nvSpPr>
          <p:spPr>
            <a:xfrm>
              <a:off x="6942971" y="3145164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6793531" y="3208526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6893328" y="3175280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6793531" y="3175280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6931926" y="3208526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6732275" y="2787650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6728575" y="2783949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6997395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7035424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7073452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6833154" y="2829891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6829966" y="2826703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6851656" y="2848393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6848468" y="2845205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6915018" y="2877939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6909724" y="2906973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6906536" y="2903842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6131273" y="2776548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6127572" y="2773360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6317204" y="2829094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6322441" y="2825678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6370547" y="2912780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6366846" y="2909649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6386885" y="2864731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6383697" y="2861031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6246953" y="3037967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6243765" y="3034779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6246953" y="3133038"/>
              <a:ext cx="324843" cy="58638"/>
            </a:xfrm>
            <a:custGeom>
              <a:avLst/>
              <a:gdLst/>
              <a:ahLst/>
              <a:cxnLst/>
              <a:rect l="l" t="t" r="r" b="b"/>
              <a:pathLst>
                <a:path w="5706" h="1030" extrusionOk="0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6243765" y="3129850"/>
              <a:ext cx="331731" cy="65526"/>
            </a:xfrm>
            <a:custGeom>
              <a:avLst/>
              <a:gdLst/>
              <a:ahLst/>
              <a:cxnLst/>
              <a:rect l="l" t="t" r="r" b="b"/>
              <a:pathLst>
                <a:path w="5827" h="1151" extrusionOk="0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6362576" y="3211714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6131273" y="3328419"/>
              <a:ext cx="460564" cy="268880"/>
            </a:xfrm>
            <a:custGeom>
              <a:avLst/>
              <a:gdLst/>
              <a:ahLst/>
              <a:cxnLst/>
              <a:rect l="l" t="t" r="r" b="b"/>
              <a:pathLst>
                <a:path w="8090" h="4723" extrusionOk="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6466643" y="3355346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6463455" y="3352158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6365252" y="3443017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6362064" y="3439829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6461861" y="3355346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6458161" y="3352158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6359958" y="3443017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6356770" y="3439829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6263292" y="3494765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6260161" y="3491577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6258054" y="3494765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6254866" y="3491577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6166113" y="3528069"/>
              <a:ext cx="71903" cy="29091"/>
            </a:xfrm>
            <a:custGeom>
              <a:avLst/>
              <a:gdLst/>
              <a:ahLst/>
              <a:cxnLst/>
              <a:rect l="l" t="t" r="r" b="b"/>
              <a:pathLst>
                <a:path w="1263" h="511" extrusionOk="0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6162470" y="3524369"/>
              <a:ext cx="78734" cy="35923"/>
            </a:xfrm>
            <a:custGeom>
              <a:avLst/>
              <a:gdLst/>
              <a:ahLst/>
              <a:cxnLst/>
              <a:rect l="l" t="t" r="r" b="b"/>
              <a:pathLst>
                <a:path w="1383" h="631" extrusionOk="0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6160876" y="3528069"/>
              <a:ext cx="71846" cy="26985"/>
            </a:xfrm>
            <a:custGeom>
              <a:avLst/>
              <a:gdLst/>
              <a:ahLst/>
              <a:cxnLst/>
              <a:rect l="l" t="t" r="r" b="b"/>
              <a:pathLst>
                <a:path w="1262" h="474" extrusionOk="0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6157176" y="3524369"/>
              <a:ext cx="78734" cy="34386"/>
            </a:xfrm>
            <a:custGeom>
              <a:avLst/>
              <a:gdLst/>
              <a:ahLst/>
              <a:cxnLst/>
              <a:rect l="l" t="t" r="r" b="b"/>
              <a:pathLst>
                <a:path w="1383" h="604" extrusionOk="0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6176190" y="3382729"/>
              <a:ext cx="163731" cy="111184"/>
            </a:xfrm>
            <a:custGeom>
              <a:avLst/>
              <a:gdLst/>
              <a:ahLst/>
              <a:cxnLst/>
              <a:rect l="l" t="t" r="r" b="b"/>
              <a:pathLst>
                <a:path w="2876" h="1953" extrusionOk="0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6297108" y="3363259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7410929" y="3726638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5696618" y="4217195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6" r:id="rId6"/>
    <p:sldLayoutId id="2147483665" r:id="rId7"/>
    <p:sldLayoutId id="2147483666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11" Type="http://schemas.openxmlformats.org/officeDocument/2006/relationships/image" Target="../media/image24.svg"/><Relationship Id="rId5" Type="http://schemas.openxmlformats.org/officeDocument/2006/relationships/image" Target="../media/image18.sv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gi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gi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4"/>
          <p:cNvSpPr txBox="1">
            <a:spLocks noGrp="1"/>
          </p:cNvSpPr>
          <p:nvPr>
            <p:ph type="ctrTitle"/>
          </p:nvPr>
        </p:nvSpPr>
        <p:spPr>
          <a:xfrm>
            <a:off x="856656" y="1059277"/>
            <a:ext cx="7397996" cy="22324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dirty="0" err="1"/>
              <a:t>Resalat</a:t>
            </a:r>
            <a:br>
              <a:rPr lang="en-US" altLang="en-US" dirty="0"/>
            </a:br>
            <a:r>
              <a:rPr lang="en-US" altLang="en-US" dirty="0"/>
              <a:t>Bank Wallet</a:t>
            </a:r>
            <a:endParaRPr lang="en-US" sz="3200" b="0" dirty="0"/>
          </a:p>
        </p:txBody>
      </p:sp>
      <p:sp>
        <p:nvSpPr>
          <p:cNvPr id="711" name="Google Shape;711;p24"/>
          <p:cNvSpPr txBox="1">
            <a:spLocks noGrp="1"/>
          </p:cNvSpPr>
          <p:nvPr>
            <p:ph type="subTitle" idx="1"/>
          </p:nvPr>
        </p:nvSpPr>
        <p:spPr>
          <a:xfrm>
            <a:off x="992123" y="3494762"/>
            <a:ext cx="4370100" cy="1149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hnschrift SemiBol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Mahdieh Asadi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hnschrift SemiBol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Mina Modirizadeh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hnschrift SemiBol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Radmehr Talebi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hnschrift SemiBol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Nariman Vatankhah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C244A2-808F-E23F-6F2B-715F2DB2E7F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7BF02750-EA1B-F58C-16B7-8992EF02F5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55973" y="1059276"/>
            <a:ext cx="2232449" cy="22324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555321" y="2140652"/>
            <a:ext cx="8033358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Competitive Advantages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466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32977" y="4681661"/>
            <a:ext cx="272123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5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DC2303F-7D82-F14F-185D-CE3F38F0FF63}"/>
              </a:ext>
            </a:extLst>
          </p:cNvPr>
          <p:cNvGrpSpPr/>
          <p:nvPr/>
        </p:nvGrpSpPr>
        <p:grpSpPr>
          <a:xfrm>
            <a:off x="827148" y="2908338"/>
            <a:ext cx="1736324" cy="1567780"/>
            <a:chOff x="332936" y="2555951"/>
            <a:chExt cx="2937088" cy="2090373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7499DC0-3075-FEDF-0230-0E1CEC213F8C}"/>
                </a:ext>
              </a:extLst>
            </p:cNvPr>
            <p:cNvSpPr txBox="1"/>
            <p:nvPr/>
          </p:nvSpPr>
          <p:spPr>
            <a:xfrm>
              <a:off x="332936" y="2555951"/>
              <a:ext cx="2937088" cy="53348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sz="2000" b="1" kern="1200" cap="all" dirty="0">
                  <a:solidFill>
                    <a:srgbClr val="063951"/>
                  </a:solidFill>
                  <a:latin typeface="Calibri" panose="020F0502020204030204"/>
                  <a:ea typeface="+mn-ea"/>
                  <a:cs typeface="+mn-cs"/>
                </a:rPr>
                <a:t>Ease of Use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8D66ACA-F10D-0572-1C01-5A8B9C750184}"/>
                </a:ext>
              </a:extLst>
            </p:cNvPr>
            <p:cNvSpPr txBox="1"/>
            <p:nvPr/>
          </p:nvSpPr>
          <p:spPr>
            <a:xfrm>
              <a:off x="340731" y="3086923"/>
              <a:ext cx="2929293" cy="1559401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69% of digital wallet users find it simpler than traditional methods (Deloitte)</a:t>
              </a:r>
            </a:p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Over 70% of Iranian users adopted digital wallets for ease of use and quick access (eNAMAD, 1401)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C15CAF6-E8D1-CA67-BD0E-9F6CB2501E32}"/>
              </a:ext>
            </a:extLst>
          </p:cNvPr>
          <p:cNvGrpSpPr/>
          <p:nvPr/>
        </p:nvGrpSpPr>
        <p:grpSpPr>
          <a:xfrm>
            <a:off x="2745405" y="875959"/>
            <a:ext cx="1736324" cy="1567780"/>
            <a:chOff x="332936" y="2555951"/>
            <a:chExt cx="2937088" cy="2090374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3A259B7-0A8B-05EC-B1F5-1D1DB6341E91}"/>
                </a:ext>
              </a:extLst>
            </p:cNvPr>
            <p:cNvSpPr txBox="1"/>
            <p:nvPr/>
          </p:nvSpPr>
          <p:spPr>
            <a:xfrm>
              <a:off x="332936" y="2555951"/>
              <a:ext cx="2937088" cy="533480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sz="2000" b="1" kern="1200" cap="all" dirty="0">
                  <a:solidFill>
                    <a:srgbClr val="F7931F"/>
                  </a:solidFill>
                  <a:latin typeface="Calibri" panose="020F0502020204030204"/>
                  <a:ea typeface="+mn-ea"/>
                  <a:cs typeface="+mn-cs"/>
                </a:rPr>
                <a:t>High Security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B37778B-4F7B-1595-D3F7-C93129C0A0D2}"/>
                </a:ext>
              </a:extLst>
            </p:cNvPr>
            <p:cNvSpPr txBox="1"/>
            <p:nvPr/>
          </p:nvSpPr>
          <p:spPr>
            <a:xfrm>
              <a:off x="340731" y="3086923"/>
              <a:ext cx="2929293" cy="1559402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60% reduction in fraud compared to physical card payments (McKinsey)</a:t>
              </a:r>
            </a:p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Fraud rate in digital payments decreased to less than 0.2% with advanced security (Central Bank of Iran, 1400)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321EF63-1651-57FE-E8AB-76E915FD49DA}"/>
              </a:ext>
            </a:extLst>
          </p:cNvPr>
          <p:cNvGrpSpPr/>
          <p:nvPr/>
        </p:nvGrpSpPr>
        <p:grpSpPr>
          <a:xfrm>
            <a:off x="4760109" y="2600562"/>
            <a:ext cx="1736324" cy="2029444"/>
            <a:chOff x="332936" y="2145583"/>
            <a:chExt cx="2937088" cy="2705925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09C6B4F-7480-3B4E-999C-4135289FB58A}"/>
                </a:ext>
              </a:extLst>
            </p:cNvPr>
            <p:cNvSpPr txBox="1"/>
            <p:nvPr/>
          </p:nvSpPr>
          <p:spPr>
            <a:xfrm>
              <a:off x="332936" y="2145583"/>
              <a:ext cx="2937088" cy="943848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sz="2000" b="1" kern="1200" cap="all" dirty="0">
                  <a:solidFill>
                    <a:srgbClr val="4CC1EF">
                      <a:lumMod val="75000"/>
                    </a:srgbClr>
                  </a:solidFill>
                  <a:latin typeface="Calibri" panose="020F0502020204030204"/>
                  <a:ea typeface="+mn-ea"/>
                  <a:cs typeface="+mn-cs"/>
                </a:rPr>
                <a:t>Variety of Services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0E85C02-B087-E8B1-7296-FACBD8D6211D}"/>
                </a:ext>
              </a:extLst>
            </p:cNvPr>
            <p:cNvSpPr txBox="1"/>
            <p:nvPr/>
          </p:nvSpPr>
          <p:spPr>
            <a:xfrm>
              <a:off x="340731" y="3086923"/>
              <a:ext cx="2929293" cy="1764585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Digital wallet users utilize services 45% more than traditional bank customers (PwC)</a:t>
              </a:r>
            </a:p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Over 80% user satisfaction with diverse services by Iranian fintech companies (Asan Pardakht, PayPod)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E5BCA66-B9FF-36FB-2908-EB95FB65902A}"/>
              </a:ext>
            </a:extLst>
          </p:cNvPr>
          <p:cNvGrpSpPr/>
          <p:nvPr/>
        </p:nvGrpSpPr>
        <p:grpSpPr>
          <a:xfrm>
            <a:off x="6678365" y="568184"/>
            <a:ext cx="1736324" cy="2029444"/>
            <a:chOff x="332936" y="2145583"/>
            <a:chExt cx="2937088" cy="2705925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ACB4427-DF5F-6017-FE68-5C1D38ED76B7}"/>
                </a:ext>
              </a:extLst>
            </p:cNvPr>
            <p:cNvSpPr txBox="1"/>
            <p:nvPr/>
          </p:nvSpPr>
          <p:spPr>
            <a:xfrm>
              <a:off x="332936" y="2145583"/>
              <a:ext cx="2937088" cy="943848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sz="2000" b="1" kern="1200" cap="all" dirty="0">
                  <a:solidFill>
                    <a:srgbClr val="A2B969">
                      <a:lumMod val="75000"/>
                    </a:srgbClr>
                  </a:solidFill>
                  <a:latin typeface="Calibri" panose="020F0502020204030204"/>
                  <a:ea typeface="+mn-ea"/>
                  <a:cs typeface="+mn-cs"/>
                </a:rPr>
                <a:t>Rewards and Special Offers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24E54DF-B42B-EAE5-B145-680F71EE3D7D}"/>
                </a:ext>
              </a:extLst>
            </p:cNvPr>
            <p:cNvSpPr txBox="1"/>
            <p:nvPr/>
          </p:nvSpPr>
          <p:spPr>
            <a:xfrm>
              <a:off x="340731" y="3086923"/>
              <a:ext cx="2929293" cy="1764585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Digital wallet users use these methods 30% more due to attractive reward programs (Juniper Research)</a:t>
              </a:r>
            </a:p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Up to 25% savings on expenses by using reward programs and discounts (SEP, 2020)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F5EF69F-36CB-7485-1502-69FAE8DE24FB}"/>
              </a:ext>
            </a:extLst>
          </p:cNvPr>
          <p:cNvGrpSpPr/>
          <p:nvPr/>
        </p:nvGrpSpPr>
        <p:grpSpPr>
          <a:xfrm>
            <a:off x="639735" y="1450841"/>
            <a:ext cx="2111153" cy="1055576"/>
            <a:chOff x="838200" y="1889947"/>
            <a:chExt cx="2814871" cy="1407435"/>
          </a:xfrm>
        </p:grpSpPr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58428D2-3DB3-6154-32C2-601946B280A7}"/>
                </a:ext>
              </a:extLst>
            </p:cNvPr>
            <p:cNvSpPr/>
            <p:nvPr/>
          </p:nvSpPr>
          <p:spPr>
            <a:xfrm>
              <a:off x="838200" y="1889947"/>
              <a:ext cx="2814871" cy="1407435"/>
            </a:xfrm>
            <a:custGeom>
              <a:avLst/>
              <a:gdLst>
                <a:gd name="connsiteX0" fmla="*/ 1970853 w 3941707"/>
                <a:gd name="connsiteY0" fmla="*/ 0 h 1970853"/>
                <a:gd name="connsiteX1" fmla="*/ 3941707 w 3941707"/>
                <a:gd name="connsiteY1" fmla="*/ 1970853 h 1970853"/>
                <a:gd name="connsiteX2" fmla="*/ 3448994 w 3941707"/>
                <a:gd name="connsiteY2" fmla="*/ 1970853 h 1970853"/>
                <a:gd name="connsiteX3" fmla="*/ 1970853 w 3941707"/>
                <a:gd name="connsiteY3" fmla="*/ 492713 h 1970853"/>
                <a:gd name="connsiteX4" fmla="*/ 492713 w 3941707"/>
                <a:gd name="connsiteY4" fmla="*/ 1970853 h 1970853"/>
                <a:gd name="connsiteX5" fmla="*/ 0 w 3941707"/>
                <a:gd name="connsiteY5" fmla="*/ 1970853 h 19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1707" h="1970853">
                  <a:moveTo>
                    <a:pt x="1970853" y="0"/>
                  </a:moveTo>
                  <a:lnTo>
                    <a:pt x="3941707" y="1970853"/>
                  </a:lnTo>
                  <a:lnTo>
                    <a:pt x="3448994" y="1970853"/>
                  </a:lnTo>
                  <a:lnTo>
                    <a:pt x="1970853" y="492713"/>
                  </a:lnTo>
                  <a:lnTo>
                    <a:pt x="492713" y="1970853"/>
                  </a:lnTo>
                  <a:lnTo>
                    <a:pt x="0" y="1970853"/>
                  </a:lnTo>
                  <a:close/>
                </a:path>
              </a:pathLst>
            </a:custGeom>
            <a:solidFill>
              <a:srgbClr val="06395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1398E02-A58F-714E-0A97-907A3B503502}"/>
                </a:ext>
              </a:extLst>
            </p:cNvPr>
            <p:cNvSpPr/>
            <p:nvPr/>
          </p:nvSpPr>
          <p:spPr>
            <a:xfrm>
              <a:off x="1062817" y="2114564"/>
              <a:ext cx="2365636" cy="1182818"/>
            </a:xfrm>
            <a:custGeom>
              <a:avLst/>
              <a:gdLst>
                <a:gd name="connsiteX0" fmla="*/ 1182818 w 2365636"/>
                <a:gd name="connsiteY0" fmla="*/ 0 h 1182818"/>
                <a:gd name="connsiteX1" fmla="*/ 2365636 w 2365636"/>
                <a:gd name="connsiteY1" fmla="*/ 1182818 h 1182818"/>
                <a:gd name="connsiteX2" fmla="*/ 2238396 w 2365636"/>
                <a:gd name="connsiteY2" fmla="*/ 1182818 h 1182818"/>
                <a:gd name="connsiteX3" fmla="*/ 1182818 w 2365636"/>
                <a:gd name="connsiteY3" fmla="*/ 127242 h 1182818"/>
                <a:gd name="connsiteX4" fmla="*/ 127242 w 2365636"/>
                <a:gd name="connsiteY4" fmla="*/ 1182818 h 1182818"/>
                <a:gd name="connsiteX5" fmla="*/ 0 w 2365636"/>
                <a:gd name="connsiteY5" fmla="*/ 1182818 h 118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5636" h="1182818">
                  <a:moveTo>
                    <a:pt x="1182818" y="0"/>
                  </a:moveTo>
                  <a:lnTo>
                    <a:pt x="2365636" y="1182818"/>
                  </a:lnTo>
                  <a:lnTo>
                    <a:pt x="2238396" y="1182818"/>
                  </a:lnTo>
                  <a:lnTo>
                    <a:pt x="1182818" y="127242"/>
                  </a:lnTo>
                  <a:lnTo>
                    <a:pt x="127242" y="1182818"/>
                  </a:lnTo>
                  <a:lnTo>
                    <a:pt x="0" y="1182818"/>
                  </a:lnTo>
                  <a:close/>
                </a:path>
              </a:pathLst>
            </a:custGeom>
            <a:solidFill>
              <a:sysClr val="windowText" lastClr="000000"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0D9B497-79AA-0AD1-7533-39F6A15EFDB8}"/>
              </a:ext>
            </a:extLst>
          </p:cNvPr>
          <p:cNvGrpSpPr/>
          <p:nvPr/>
        </p:nvGrpSpPr>
        <p:grpSpPr>
          <a:xfrm>
            <a:off x="4476246" y="1450841"/>
            <a:ext cx="2111153" cy="1055576"/>
            <a:chOff x="5953548" y="1889947"/>
            <a:chExt cx="2814871" cy="1407435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46BE9C3-AD26-CF53-911B-5F974FF1AB39}"/>
                </a:ext>
              </a:extLst>
            </p:cNvPr>
            <p:cNvSpPr/>
            <p:nvPr/>
          </p:nvSpPr>
          <p:spPr>
            <a:xfrm>
              <a:off x="5953548" y="1889947"/>
              <a:ext cx="2814871" cy="1407435"/>
            </a:xfrm>
            <a:custGeom>
              <a:avLst/>
              <a:gdLst>
                <a:gd name="connsiteX0" fmla="*/ 1970853 w 3941707"/>
                <a:gd name="connsiteY0" fmla="*/ 0 h 1970853"/>
                <a:gd name="connsiteX1" fmla="*/ 3941707 w 3941707"/>
                <a:gd name="connsiteY1" fmla="*/ 1970853 h 1970853"/>
                <a:gd name="connsiteX2" fmla="*/ 3448994 w 3941707"/>
                <a:gd name="connsiteY2" fmla="*/ 1970853 h 1970853"/>
                <a:gd name="connsiteX3" fmla="*/ 1970853 w 3941707"/>
                <a:gd name="connsiteY3" fmla="*/ 492713 h 1970853"/>
                <a:gd name="connsiteX4" fmla="*/ 492713 w 3941707"/>
                <a:gd name="connsiteY4" fmla="*/ 1970853 h 1970853"/>
                <a:gd name="connsiteX5" fmla="*/ 0 w 3941707"/>
                <a:gd name="connsiteY5" fmla="*/ 1970853 h 19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1707" h="1970853">
                  <a:moveTo>
                    <a:pt x="1970853" y="0"/>
                  </a:moveTo>
                  <a:lnTo>
                    <a:pt x="3941707" y="1970853"/>
                  </a:lnTo>
                  <a:lnTo>
                    <a:pt x="3448994" y="1970853"/>
                  </a:lnTo>
                  <a:lnTo>
                    <a:pt x="1970853" y="492713"/>
                  </a:lnTo>
                  <a:lnTo>
                    <a:pt x="492713" y="1970853"/>
                  </a:lnTo>
                  <a:lnTo>
                    <a:pt x="0" y="1970853"/>
                  </a:lnTo>
                  <a:close/>
                </a:path>
              </a:pathLst>
            </a:custGeom>
            <a:solidFill>
              <a:srgbClr val="4CC1E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5EC1563-6086-82A9-7E96-AEA6243338AA}"/>
                </a:ext>
              </a:extLst>
            </p:cNvPr>
            <p:cNvSpPr/>
            <p:nvPr/>
          </p:nvSpPr>
          <p:spPr>
            <a:xfrm>
              <a:off x="6178165" y="2114564"/>
              <a:ext cx="2365636" cy="1182818"/>
            </a:xfrm>
            <a:custGeom>
              <a:avLst/>
              <a:gdLst>
                <a:gd name="connsiteX0" fmla="*/ 1182818 w 2365636"/>
                <a:gd name="connsiteY0" fmla="*/ 0 h 1182818"/>
                <a:gd name="connsiteX1" fmla="*/ 2365636 w 2365636"/>
                <a:gd name="connsiteY1" fmla="*/ 1182818 h 1182818"/>
                <a:gd name="connsiteX2" fmla="*/ 2238396 w 2365636"/>
                <a:gd name="connsiteY2" fmla="*/ 1182818 h 1182818"/>
                <a:gd name="connsiteX3" fmla="*/ 1182818 w 2365636"/>
                <a:gd name="connsiteY3" fmla="*/ 127242 h 1182818"/>
                <a:gd name="connsiteX4" fmla="*/ 127242 w 2365636"/>
                <a:gd name="connsiteY4" fmla="*/ 1182818 h 1182818"/>
                <a:gd name="connsiteX5" fmla="*/ 0 w 2365636"/>
                <a:gd name="connsiteY5" fmla="*/ 1182818 h 118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5636" h="1182818">
                  <a:moveTo>
                    <a:pt x="1182818" y="0"/>
                  </a:moveTo>
                  <a:lnTo>
                    <a:pt x="2365636" y="1182818"/>
                  </a:lnTo>
                  <a:lnTo>
                    <a:pt x="2238396" y="1182818"/>
                  </a:lnTo>
                  <a:lnTo>
                    <a:pt x="1182818" y="127242"/>
                  </a:lnTo>
                  <a:lnTo>
                    <a:pt x="127242" y="1182818"/>
                  </a:lnTo>
                  <a:lnTo>
                    <a:pt x="0" y="1182818"/>
                  </a:lnTo>
                  <a:close/>
                </a:path>
              </a:pathLst>
            </a:custGeom>
            <a:solidFill>
              <a:sysClr val="windowText" lastClr="000000"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6152344C-AB8A-365B-A1C4-68C63E6400D9}"/>
              </a:ext>
            </a:extLst>
          </p:cNvPr>
          <p:cNvGrpSpPr/>
          <p:nvPr/>
        </p:nvGrpSpPr>
        <p:grpSpPr>
          <a:xfrm>
            <a:off x="2557990" y="2605131"/>
            <a:ext cx="2111153" cy="1055576"/>
            <a:chOff x="3395874" y="3429000"/>
            <a:chExt cx="2814871" cy="1407435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61A355E-9C96-6C75-101F-01A40864262C}"/>
                </a:ext>
              </a:extLst>
            </p:cNvPr>
            <p:cNvSpPr/>
            <p:nvPr/>
          </p:nvSpPr>
          <p:spPr>
            <a:xfrm rot="10800000">
              <a:off x="3395874" y="3429000"/>
              <a:ext cx="2814871" cy="1407435"/>
            </a:xfrm>
            <a:custGeom>
              <a:avLst/>
              <a:gdLst>
                <a:gd name="connsiteX0" fmla="*/ 1970853 w 3941707"/>
                <a:gd name="connsiteY0" fmla="*/ 0 h 1970853"/>
                <a:gd name="connsiteX1" fmla="*/ 3941707 w 3941707"/>
                <a:gd name="connsiteY1" fmla="*/ 1970853 h 1970853"/>
                <a:gd name="connsiteX2" fmla="*/ 3448994 w 3941707"/>
                <a:gd name="connsiteY2" fmla="*/ 1970853 h 1970853"/>
                <a:gd name="connsiteX3" fmla="*/ 1970853 w 3941707"/>
                <a:gd name="connsiteY3" fmla="*/ 492713 h 1970853"/>
                <a:gd name="connsiteX4" fmla="*/ 492713 w 3941707"/>
                <a:gd name="connsiteY4" fmla="*/ 1970853 h 1970853"/>
                <a:gd name="connsiteX5" fmla="*/ 0 w 3941707"/>
                <a:gd name="connsiteY5" fmla="*/ 1970853 h 19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1707" h="1970853">
                  <a:moveTo>
                    <a:pt x="1970853" y="0"/>
                  </a:moveTo>
                  <a:lnTo>
                    <a:pt x="3941707" y="1970853"/>
                  </a:lnTo>
                  <a:lnTo>
                    <a:pt x="3448994" y="1970853"/>
                  </a:lnTo>
                  <a:lnTo>
                    <a:pt x="1970853" y="492713"/>
                  </a:lnTo>
                  <a:lnTo>
                    <a:pt x="492713" y="1970853"/>
                  </a:lnTo>
                  <a:lnTo>
                    <a:pt x="0" y="1970853"/>
                  </a:lnTo>
                  <a:close/>
                </a:path>
              </a:pathLst>
            </a:custGeom>
            <a:solidFill>
              <a:srgbClr val="F7931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A6CFB6E-6681-9DAC-BDCA-1873406AB531}"/>
                </a:ext>
              </a:extLst>
            </p:cNvPr>
            <p:cNvSpPr/>
            <p:nvPr/>
          </p:nvSpPr>
          <p:spPr>
            <a:xfrm rot="10800000">
              <a:off x="3620492" y="3429000"/>
              <a:ext cx="2365636" cy="1182818"/>
            </a:xfrm>
            <a:custGeom>
              <a:avLst/>
              <a:gdLst>
                <a:gd name="connsiteX0" fmla="*/ 1182818 w 2365636"/>
                <a:gd name="connsiteY0" fmla="*/ 0 h 1182818"/>
                <a:gd name="connsiteX1" fmla="*/ 2365636 w 2365636"/>
                <a:gd name="connsiteY1" fmla="*/ 1182818 h 1182818"/>
                <a:gd name="connsiteX2" fmla="*/ 2238396 w 2365636"/>
                <a:gd name="connsiteY2" fmla="*/ 1182818 h 1182818"/>
                <a:gd name="connsiteX3" fmla="*/ 1182818 w 2365636"/>
                <a:gd name="connsiteY3" fmla="*/ 127242 h 1182818"/>
                <a:gd name="connsiteX4" fmla="*/ 127242 w 2365636"/>
                <a:gd name="connsiteY4" fmla="*/ 1182818 h 1182818"/>
                <a:gd name="connsiteX5" fmla="*/ 0 w 2365636"/>
                <a:gd name="connsiteY5" fmla="*/ 1182818 h 118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5636" h="1182818">
                  <a:moveTo>
                    <a:pt x="1182818" y="0"/>
                  </a:moveTo>
                  <a:lnTo>
                    <a:pt x="2365636" y="1182818"/>
                  </a:lnTo>
                  <a:lnTo>
                    <a:pt x="2238396" y="1182818"/>
                  </a:lnTo>
                  <a:lnTo>
                    <a:pt x="1182818" y="127242"/>
                  </a:lnTo>
                  <a:lnTo>
                    <a:pt x="127242" y="1182818"/>
                  </a:lnTo>
                  <a:lnTo>
                    <a:pt x="0" y="1182818"/>
                  </a:lnTo>
                  <a:close/>
                </a:path>
              </a:pathLst>
            </a:custGeom>
            <a:solidFill>
              <a:sysClr val="windowText" lastClr="000000"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A8CC738-5D62-5160-9D97-C13E99A8FC29}"/>
              </a:ext>
            </a:extLst>
          </p:cNvPr>
          <p:cNvGrpSpPr/>
          <p:nvPr/>
        </p:nvGrpSpPr>
        <p:grpSpPr>
          <a:xfrm>
            <a:off x="6394500" y="2605129"/>
            <a:ext cx="2111153" cy="1055577"/>
            <a:chOff x="8511221" y="3428999"/>
            <a:chExt cx="2814871" cy="1407436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EB78ADE6-6EB3-C184-F1B4-CABE463FEB39}"/>
                </a:ext>
              </a:extLst>
            </p:cNvPr>
            <p:cNvSpPr/>
            <p:nvPr/>
          </p:nvSpPr>
          <p:spPr>
            <a:xfrm rot="10800000">
              <a:off x="8511221" y="3429000"/>
              <a:ext cx="2814871" cy="1407435"/>
            </a:xfrm>
            <a:custGeom>
              <a:avLst/>
              <a:gdLst>
                <a:gd name="connsiteX0" fmla="*/ 1970853 w 3941707"/>
                <a:gd name="connsiteY0" fmla="*/ 0 h 1970853"/>
                <a:gd name="connsiteX1" fmla="*/ 3941707 w 3941707"/>
                <a:gd name="connsiteY1" fmla="*/ 1970853 h 1970853"/>
                <a:gd name="connsiteX2" fmla="*/ 3448994 w 3941707"/>
                <a:gd name="connsiteY2" fmla="*/ 1970853 h 1970853"/>
                <a:gd name="connsiteX3" fmla="*/ 1970853 w 3941707"/>
                <a:gd name="connsiteY3" fmla="*/ 492713 h 1970853"/>
                <a:gd name="connsiteX4" fmla="*/ 492713 w 3941707"/>
                <a:gd name="connsiteY4" fmla="*/ 1970853 h 1970853"/>
                <a:gd name="connsiteX5" fmla="*/ 0 w 3941707"/>
                <a:gd name="connsiteY5" fmla="*/ 1970853 h 19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1707" h="1970853">
                  <a:moveTo>
                    <a:pt x="1970853" y="0"/>
                  </a:moveTo>
                  <a:lnTo>
                    <a:pt x="3941707" y="1970853"/>
                  </a:lnTo>
                  <a:lnTo>
                    <a:pt x="3448994" y="1970853"/>
                  </a:lnTo>
                  <a:lnTo>
                    <a:pt x="1970853" y="492713"/>
                  </a:lnTo>
                  <a:lnTo>
                    <a:pt x="492713" y="1970853"/>
                  </a:lnTo>
                  <a:lnTo>
                    <a:pt x="0" y="1970853"/>
                  </a:lnTo>
                  <a:close/>
                </a:path>
              </a:pathLst>
            </a:custGeom>
            <a:solidFill>
              <a:srgbClr val="A2B96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2A9DC09-4784-5A1A-35DD-88F9A9958649}"/>
                </a:ext>
              </a:extLst>
            </p:cNvPr>
            <p:cNvSpPr/>
            <p:nvPr/>
          </p:nvSpPr>
          <p:spPr>
            <a:xfrm rot="10800000">
              <a:off x="8735838" y="3428999"/>
              <a:ext cx="2365636" cy="1182818"/>
            </a:xfrm>
            <a:custGeom>
              <a:avLst/>
              <a:gdLst>
                <a:gd name="connsiteX0" fmla="*/ 1182818 w 2365636"/>
                <a:gd name="connsiteY0" fmla="*/ 0 h 1182818"/>
                <a:gd name="connsiteX1" fmla="*/ 2365636 w 2365636"/>
                <a:gd name="connsiteY1" fmla="*/ 1182818 h 1182818"/>
                <a:gd name="connsiteX2" fmla="*/ 2238396 w 2365636"/>
                <a:gd name="connsiteY2" fmla="*/ 1182818 h 1182818"/>
                <a:gd name="connsiteX3" fmla="*/ 1182818 w 2365636"/>
                <a:gd name="connsiteY3" fmla="*/ 127242 h 1182818"/>
                <a:gd name="connsiteX4" fmla="*/ 127242 w 2365636"/>
                <a:gd name="connsiteY4" fmla="*/ 1182818 h 1182818"/>
                <a:gd name="connsiteX5" fmla="*/ 0 w 2365636"/>
                <a:gd name="connsiteY5" fmla="*/ 1182818 h 118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5636" h="1182818">
                  <a:moveTo>
                    <a:pt x="1182818" y="0"/>
                  </a:moveTo>
                  <a:lnTo>
                    <a:pt x="2365636" y="1182818"/>
                  </a:lnTo>
                  <a:lnTo>
                    <a:pt x="2238396" y="1182818"/>
                  </a:lnTo>
                  <a:lnTo>
                    <a:pt x="1182818" y="127242"/>
                  </a:lnTo>
                  <a:lnTo>
                    <a:pt x="127242" y="1182818"/>
                  </a:lnTo>
                  <a:lnTo>
                    <a:pt x="0" y="1182818"/>
                  </a:lnTo>
                  <a:close/>
                </a:path>
              </a:pathLst>
            </a:custGeom>
            <a:solidFill>
              <a:sysClr val="windowText" lastClr="000000"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846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555321" y="2140652"/>
            <a:ext cx="8033358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Measurable Benefits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980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32977" y="4681661"/>
            <a:ext cx="272123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6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DC2303F-7D82-F14F-185D-CE3F38F0FF63}"/>
              </a:ext>
            </a:extLst>
          </p:cNvPr>
          <p:cNvGrpSpPr/>
          <p:nvPr/>
        </p:nvGrpSpPr>
        <p:grpSpPr>
          <a:xfrm>
            <a:off x="827148" y="2385118"/>
            <a:ext cx="1736324" cy="2091000"/>
            <a:chOff x="332936" y="1858325"/>
            <a:chExt cx="2937088" cy="2787999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7499DC0-3075-FEDF-0230-0E1CEC213F8C}"/>
                </a:ext>
              </a:extLst>
            </p:cNvPr>
            <p:cNvSpPr txBox="1"/>
            <p:nvPr/>
          </p:nvSpPr>
          <p:spPr>
            <a:xfrm>
              <a:off x="332936" y="1858325"/>
              <a:ext cx="2937088" cy="1231106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sz="1800" b="1" kern="1200" cap="all" dirty="0">
                  <a:solidFill>
                    <a:srgbClr val="063951"/>
                  </a:solidFill>
                  <a:latin typeface="Calibri" panose="020F0502020204030204"/>
                  <a:ea typeface="+mn-ea"/>
                  <a:cs typeface="+mn-cs"/>
                </a:rPr>
                <a:t>Reduction in Operational Costs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8D66ACA-F10D-0572-1C01-5A8B9C750184}"/>
                </a:ext>
              </a:extLst>
            </p:cNvPr>
            <p:cNvSpPr txBox="1"/>
            <p:nvPr/>
          </p:nvSpPr>
          <p:spPr>
            <a:xfrm>
              <a:off x="340731" y="3086923"/>
              <a:ext cx="2929293" cy="1559401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Up to 20% reduction in operational costs for banks</a:t>
              </a:r>
              <a:endParaRPr lang="fa-IR" sz="1000" kern="1200" noProof="1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20% reduction in operational costs for Iranian banks</a:t>
              </a:r>
              <a:endParaRPr lang="fa-IR" sz="1000" kern="1200" noProof="1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15% reduction in operational costs for the National Iranian Post Company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C15CAF6-E8D1-CA67-BD0E-9F6CB2501E32}"/>
              </a:ext>
            </a:extLst>
          </p:cNvPr>
          <p:cNvGrpSpPr/>
          <p:nvPr/>
        </p:nvGrpSpPr>
        <p:grpSpPr>
          <a:xfrm>
            <a:off x="2745405" y="518995"/>
            <a:ext cx="1736324" cy="1937112"/>
            <a:chOff x="332936" y="1858324"/>
            <a:chExt cx="2937088" cy="2582817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3A259B7-0A8B-05EC-B1F5-1D1DB6341E91}"/>
                </a:ext>
              </a:extLst>
            </p:cNvPr>
            <p:cNvSpPr txBox="1"/>
            <p:nvPr/>
          </p:nvSpPr>
          <p:spPr>
            <a:xfrm>
              <a:off x="332936" y="1858324"/>
              <a:ext cx="2937088" cy="1231107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sz="1800" b="1" kern="1200" cap="all" dirty="0">
                  <a:solidFill>
                    <a:srgbClr val="F7931F"/>
                  </a:solidFill>
                  <a:latin typeface="Calibri" panose="020F0502020204030204"/>
                  <a:ea typeface="+mn-ea"/>
                  <a:cs typeface="+mn-cs"/>
                </a:rPr>
                <a:t>Increased Customer Retention Rate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B37778B-4F7B-1595-D3F7-C93129C0A0D2}"/>
                </a:ext>
              </a:extLst>
            </p:cNvPr>
            <p:cNvSpPr txBox="1"/>
            <p:nvPr/>
          </p:nvSpPr>
          <p:spPr>
            <a:xfrm>
              <a:off x="340731" y="3086923"/>
              <a:ext cx="2929293" cy="1354218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25% increase in customer retention rate with better user experience and diverse </a:t>
              </a:r>
              <a:endParaRPr lang="fa-IR" sz="1000" kern="1200" noProof="1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20% increase in customer retention rate for Bank Mellat with digital wallet services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321EF63-1651-57FE-E8AB-76E915FD49DA}"/>
              </a:ext>
            </a:extLst>
          </p:cNvPr>
          <p:cNvGrpSpPr/>
          <p:nvPr/>
        </p:nvGrpSpPr>
        <p:grpSpPr>
          <a:xfrm>
            <a:off x="4760109" y="2385118"/>
            <a:ext cx="1736324" cy="2091000"/>
            <a:chOff x="332936" y="1858324"/>
            <a:chExt cx="2937088" cy="2788000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09C6B4F-7480-3B4E-999C-4135289FB58A}"/>
                </a:ext>
              </a:extLst>
            </p:cNvPr>
            <p:cNvSpPr txBox="1"/>
            <p:nvPr/>
          </p:nvSpPr>
          <p:spPr>
            <a:xfrm>
              <a:off x="332936" y="1858324"/>
              <a:ext cx="2937088" cy="1231107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sz="1800" b="1" kern="1200" cap="all" dirty="0">
                  <a:solidFill>
                    <a:srgbClr val="4CC1EF">
                      <a:lumMod val="75000"/>
                    </a:srgbClr>
                  </a:solidFill>
                  <a:latin typeface="Calibri" panose="020F0502020204030204"/>
                  <a:ea typeface="+mn-ea"/>
                  <a:cs typeface="+mn-cs"/>
                </a:rPr>
                <a:t>Increase in Financial Transactions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0E85C02-B087-E8B1-7296-FACBD8D6211D}"/>
                </a:ext>
              </a:extLst>
            </p:cNvPr>
            <p:cNvSpPr txBox="1"/>
            <p:nvPr/>
          </p:nvSpPr>
          <p:spPr>
            <a:xfrm>
              <a:off x="340731" y="3086923"/>
              <a:ext cx="2929293" cy="1559401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40% increase in financial transactions with digital wallets compared to traditional cards</a:t>
              </a:r>
              <a:endParaRPr lang="fa-IR" sz="1000" kern="1200" noProof="1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35% increase in financial transactions through Bank Melli Iran's digital wallets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E5BCA66-B9FF-36FB-2908-EB95FB65902A}"/>
              </a:ext>
            </a:extLst>
          </p:cNvPr>
          <p:cNvGrpSpPr/>
          <p:nvPr/>
        </p:nvGrpSpPr>
        <p:grpSpPr>
          <a:xfrm>
            <a:off x="6678365" y="496731"/>
            <a:ext cx="1736324" cy="1967889"/>
            <a:chOff x="332936" y="2227656"/>
            <a:chExt cx="2937088" cy="2623852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ACB4427-DF5F-6017-FE68-5C1D38ED76B7}"/>
                </a:ext>
              </a:extLst>
            </p:cNvPr>
            <p:cNvSpPr txBox="1"/>
            <p:nvPr/>
          </p:nvSpPr>
          <p:spPr>
            <a:xfrm>
              <a:off x="332936" y="2227656"/>
              <a:ext cx="2937088" cy="861775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sz="1800" b="1" kern="1200" cap="all" dirty="0">
                  <a:solidFill>
                    <a:srgbClr val="A2B969">
                      <a:lumMod val="75000"/>
                    </a:srgbClr>
                  </a:solidFill>
                  <a:latin typeface="Calibri" panose="020F0502020204030204"/>
                  <a:ea typeface="+mn-ea"/>
                  <a:cs typeface="+mn-cs"/>
                </a:rPr>
                <a:t>Increased Profitability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24E54DF-B42B-EAE5-B145-680F71EE3D7D}"/>
                </a:ext>
              </a:extLst>
            </p:cNvPr>
            <p:cNvSpPr txBox="1"/>
            <p:nvPr/>
          </p:nvSpPr>
          <p:spPr>
            <a:xfrm>
              <a:off x="340731" y="3086923"/>
              <a:ext cx="2929293" cy="1764585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15% increase in profitability for banks offering digital wallets due to higher service usage</a:t>
              </a:r>
              <a:endParaRPr lang="fa-IR" sz="1000" kern="1200" noProof="1">
                <a:solidFill>
                  <a:prstClr val="black">
                    <a:lumMod val="65000"/>
                    <a:lumOff val="35000"/>
                  </a:prstClr>
                </a:solidFill>
                <a:latin typeface="Calibri" panose="020F0502020204030204"/>
                <a:ea typeface="+mn-ea"/>
                <a:cs typeface="+mn-cs"/>
              </a:endParaRPr>
            </a:p>
            <a:p>
              <a:pPr marL="171450" indent="-171450" algn="just">
                <a:buClrTx/>
                <a:buFont typeface="Arial" panose="020B0604020202020204" pitchFamily="34" charset="0"/>
                <a:buChar char="•"/>
              </a:pPr>
              <a:r>
                <a:rPr lang="en-US" sz="1000" kern="1200" noProof="1">
                  <a:solidFill>
                    <a:prstClr val="black">
                      <a:lumMod val="65000"/>
                      <a:lumOff val="35000"/>
                    </a:prstClr>
                  </a:solidFill>
                  <a:latin typeface="Calibri" panose="020F0502020204030204"/>
                  <a:ea typeface="+mn-ea"/>
                  <a:cs typeface="+mn-cs"/>
                </a:rPr>
                <a:t>25% increase in revenue from transaction fees and additional services for Bank Saman's digital wallet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F5EF69F-36CB-7485-1502-69FAE8DE24FB}"/>
              </a:ext>
            </a:extLst>
          </p:cNvPr>
          <p:cNvGrpSpPr/>
          <p:nvPr/>
        </p:nvGrpSpPr>
        <p:grpSpPr>
          <a:xfrm>
            <a:off x="639735" y="1450841"/>
            <a:ext cx="2111153" cy="1055576"/>
            <a:chOff x="838200" y="1889947"/>
            <a:chExt cx="2814871" cy="1407435"/>
          </a:xfrm>
        </p:grpSpPr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58428D2-3DB3-6154-32C2-601946B280A7}"/>
                </a:ext>
              </a:extLst>
            </p:cNvPr>
            <p:cNvSpPr/>
            <p:nvPr/>
          </p:nvSpPr>
          <p:spPr>
            <a:xfrm>
              <a:off x="838200" y="1889947"/>
              <a:ext cx="2814871" cy="1407435"/>
            </a:xfrm>
            <a:custGeom>
              <a:avLst/>
              <a:gdLst>
                <a:gd name="connsiteX0" fmla="*/ 1970853 w 3941707"/>
                <a:gd name="connsiteY0" fmla="*/ 0 h 1970853"/>
                <a:gd name="connsiteX1" fmla="*/ 3941707 w 3941707"/>
                <a:gd name="connsiteY1" fmla="*/ 1970853 h 1970853"/>
                <a:gd name="connsiteX2" fmla="*/ 3448994 w 3941707"/>
                <a:gd name="connsiteY2" fmla="*/ 1970853 h 1970853"/>
                <a:gd name="connsiteX3" fmla="*/ 1970853 w 3941707"/>
                <a:gd name="connsiteY3" fmla="*/ 492713 h 1970853"/>
                <a:gd name="connsiteX4" fmla="*/ 492713 w 3941707"/>
                <a:gd name="connsiteY4" fmla="*/ 1970853 h 1970853"/>
                <a:gd name="connsiteX5" fmla="*/ 0 w 3941707"/>
                <a:gd name="connsiteY5" fmla="*/ 1970853 h 19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1707" h="1970853">
                  <a:moveTo>
                    <a:pt x="1970853" y="0"/>
                  </a:moveTo>
                  <a:lnTo>
                    <a:pt x="3941707" y="1970853"/>
                  </a:lnTo>
                  <a:lnTo>
                    <a:pt x="3448994" y="1970853"/>
                  </a:lnTo>
                  <a:lnTo>
                    <a:pt x="1970853" y="492713"/>
                  </a:lnTo>
                  <a:lnTo>
                    <a:pt x="492713" y="1970853"/>
                  </a:lnTo>
                  <a:lnTo>
                    <a:pt x="0" y="1970853"/>
                  </a:lnTo>
                  <a:close/>
                </a:path>
              </a:pathLst>
            </a:custGeom>
            <a:solidFill>
              <a:srgbClr val="06395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1398E02-A58F-714E-0A97-907A3B503502}"/>
                </a:ext>
              </a:extLst>
            </p:cNvPr>
            <p:cNvSpPr/>
            <p:nvPr/>
          </p:nvSpPr>
          <p:spPr>
            <a:xfrm>
              <a:off x="1062817" y="2114564"/>
              <a:ext cx="2365636" cy="1182818"/>
            </a:xfrm>
            <a:custGeom>
              <a:avLst/>
              <a:gdLst>
                <a:gd name="connsiteX0" fmla="*/ 1182818 w 2365636"/>
                <a:gd name="connsiteY0" fmla="*/ 0 h 1182818"/>
                <a:gd name="connsiteX1" fmla="*/ 2365636 w 2365636"/>
                <a:gd name="connsiteY1" fmla="*/ 1182818 h 1182818"/>
                <a:gd name="connsiteX2" fmla="*/ 2238396 w 2365636"/>
                <a:gd name="connsiteY2" fmla="*/ 1182818 h 1182818"/>
                <a:gd name="connsiteX3" fmla="*/ 1182818 w 2365636"/>
                <a:gd name="connsiteY3" fmla="*/ 127242 h 1182818"/>
                <a:gd name="connsiteX4" fmla="*/ 127242 w 2365636"/>
                <a:gd name="connsiteY4" fmla="*/ 1182818 h 1182818"/>
                <a:gd name="connsiteX5" fmla="*/ 0 w 2365636"/>
                <a:gd name="connsiteY5" fmla="*/ 1182818 h 118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5636" h="1182818">
                  <a:moveTo>
                    <a:pt x="1182818" y="0"/>
                  </a:moveTo>
                  <a:lnTo>
                    <a:pt x="2365636" y="1182818"/>
                  </a:lnTo>
                  <a:lnTo>
                    <a:pt x="2238396" y="1182818"/>
                  </a:lnTo>
                  <a:lnTo>
                    <a:pt x="1182818" y="127242"/>
                  </a:lnTo>
                  <a:lnTo>
                    <a:pt x="127242" y="1182818"/>
                  </a:lnTo>
                  <a:lnTo>
                    <a:pt x="0" y="1182818"/>
                  </a:lnTo>
                  <a:close/>
                </a:path>
              </a:pathLst>
            </a:custGeom>
            <a:solidFill>
              <a:sysClr val="windowText" lastClr="000000"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0D9B497-79AA-0AD1-7533-39F6A15EFDB8}"/>
              </a:ext>
            </a:extLst>
          </p:cNvPr>
          <p:cNvGrpSpPr/>
          <p:nvPr/>
        </p:nvGrpSpPr>
        <p:grpSpPr>
          <a:xfrm>
            <a:off x="4476246" y="1450841"/>
            <a:ext cx="2111153" cy="1055576"/>
            <a:chOff x="5953548" y="1889947"/>
            <a:chExt cx="2814871" cy="1407435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46BE9C3-AD26-CF53-911B-5F974FF1AB39}"/>
                </a:ext>
              </a:extLst>
            </p:cNvPr>
            <p:cNvSpPr/>
            <p:nvPr/>
          </p:nvSpPr>
          <p:spPr>
            <a:xfrm>
              <a:off x="5953548" y="1889947"/>
              <a:ext cx="2814871" cy="1407435"/>
            </a:xfrm>
            <a:custGeom>
              <a:avLst/>
              <a:gdLst>
                <a:gd name="connsiteX0" fmla="*/ 1970853 w 3941707"/>
                <a:gd name="connsiteY0" fmla="*/ 0 h 1970853"/>
                <a:gd name="connsiteX1" fmla="*/ 3941707 w 3941707"/>
                <a:gd name="connsiteY1" fmla="*/ 1970853 h 1970853"/>
                <a:gd name="connsiteX2" fmla="*/ 3448994 w 3941707"/>
                <a:gd name="connsiteY2" fmla="*/ 1970853 h 1970853"/>
                <a:gd name="connsiteX3" fmla="*/ 1970853 w 3941707"/>
                <a:gd name="connsiteY3" fmla="*/ 492713 h 1970853"/>
                <a:gd name="connsiteX4" fmla="*/ 492713 w 3941707"/>
                <a:gd name="connsiteY4" fmla="*/ 1970853 h 1970853"/>
                <a:gd name="connsiteX5" fmla="*/ 0 w 3941707"/>
                <a:gd name="connsiteY5" fmla="*/ 1970853 h 19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1707" h="1970853">
                  <a:moveTo>
                    <a:pt x="1970853" y="0"/>
                  </a:moveTo>
                  <a:lnTo>
                    <a:pt x="3941707" y="1970853"/>
                  </a:lnTo>
                  <a:lnTo>
                    <a:pt x="3448994" y="1970853"/>
                  </a:lnTo>
                  <a:lnTo>
                    <a:pt x="1970853" y="492713"/>
                  </a:lnTo>
                  <a:lnTo>
                    <a:pt x="492713" y="1970853"/>
                  </a:lnTo>
                  <a:lnTo>
                    <a:pt x="0" y="1970853"/>
                  </a:lnTo>
                  <a:close/>
                </a:path>
              </a:pathLst>
            </a:custGeom>
            <a:solidFill>
              <a:srgbClr val="4CC1E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5EC1563-6086-82A9-7E96-AEA6243338AA}"/>
                </a:ext>
              </a:extLst>
            </p:cNvPr>
            <p:cNvSpPr/>
            <p:nvPr/>
          </p:nvSpPr>
          <p:spPr>
            <a:xfrm>
              <a:off x="6178165" y="2114564"/>
              <a:ext cx="2365636" cy="1182818"/>
            </a:xfrm>
            <a:custGeom>
              <a:avLst/>
              <a:gdLst>
                <a:gd name="connsiteX0" fmla="*/ 1182818 w 2365636"/>
                <a:gd name="connsiteY0" fmla="*/ 0 h 1182818"/>
                <a:gd name="connsiteX1" fmla="*/ 2365636 w 2365636"/>
                <a:gd name="connsiteY1" fmla="*/ 1182818 h 1182818"/>
                <a:gd name="connsiteX2" fmla="*/ 2238396 w 2365636"/>
                <a:gd name="connsiteY2" fmla="*/ 1182818 h 1182818"/>
                <a:gd name="connsiteX3" fmla="*/ 1182818 w 2365636"/>
                <a:gd name="connsiteY3" fmla="*/ 127242 h 1182818"/>
                <a:gd name="connsiteX4" fmla="*/ 127242 w 2365636"/>
                <a:gd name="connsiteY4" fmla="*/ 1182818 h 1182818"/>
                <a:gd name="connsiteX5" fmla="*/ 0 w 2365636"/>
                <a:gd name="connsiteY5" fmla="*/ 1182818 h 118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5636" h="1182818">
                  <a:moveTo>
                    <a:pt x="1182818" y="0"/>
                  </a:moveTo>
                  <a:lnTo>
                    <a:pt x="2365636" y="1182818"/>
                  </a:lnTo>
                  <a:lnTo>
                    <a:pt x="2238396" y="1182818"/>
                  </a:lnTo>
                  <a:lnTo>
                    <a:pt x="1182818" y="127242"/>
                  </a:lnTo>
                  <a:lnTo>
                    <a:pt x="127242" y="1182818"/>
                  </a:lnTo>
                  <a:lnTo>
                    <a:pt x="0" y="1182818"/>
                  </a:lnTo>
                  <a:close/>
                </a:path>
              </a:pathLst>
            </a:custGeom>
            <a:solidFill>
              <a:sysClr val="windowText" lastClr="000000"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6152344C-AB8A-365B-A1C4-68C63E6400D9}"/>
              </a:ext>
            </a:extLst>
          </p:cNvPr>
          <p:cNvGrpSpPr/>
          <p:nvPr/>
        </p:nvGrpSpPr>
        <p:grpSpPr>
          <a:xfrm>
            <a:off x="2557990" y="2605131"/>
            <a:ext cx="2111153" cy="1055576"/>
            <a:chOff x="3395874" y="3429000"/>
            <a:chExt cx="2814871" cy="1407435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61A355E-9C96-6C75-101F-01A40864262C}"/>
                </a:ext>
              </a:extLst>
            </p:cNvPr>
            <p:cNvSpPr/>
            <p:nvPr/>
          </p:nvSpPr>
          <p:spPr>
            <a:xfrm rot="10800000">
              <a:off x="3395874" y="3429000"/>
              <a:ext cx="2814871" cy="1407435"/>
            </a:xfrm>
            <a:custGeom>
              <a:avLst/>
              <a:gdLst>
                <a:gd name="connsiteX0" fmla="*/ 1970853 w 3941707"/>
                <a:gd name="connsiteY0" fmla="*/ 0 h 1970853"/>
                <a:gd name="connsiteX1" fmla="*/ 3941707 w 3941707"/>
                <a:gd name="connsiteY1" fmla="*/ 1970853 h 1970853"/>
                <a:gd name="connsiteX2" fmla="*/ 3448994 w 3941707"/>
                <a:gd name="connsiteY2" fmla="*/ 1970853 h 1970853"/>
                <a:gd name="connsiteX3" fmla="*/ 1970853 w 3941707"/>
                <a:gd name="connsiteY3" fmla="*/ 492713 h 1970853"/>
                <a:gd name="connsiteX4" fmla="*/ 492713 w 3941707"/>
                <a:gd name="connsiteY4" fmla="*/ 1970853 h 1970853"/>
                <a:gd name="connsiteX5" fmla="*/ 0 w 3941707"/>
                <a:gd name="connsiteY5" fmla="*/ 1970853 h 19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1707" h="1970853">
                  <a:moveTo>
                    <a:pt x="1970853" y="0"/>
                  </a:moveTo>
                  <a:lnTo>
                    <a:pt x="3941707" y="1970853"/>
                  </a:lnTo>
                  <a:lnTo>
                    <a:pt x="3448994" y="1970853"/>
                  </a:lnTo>
                  <a:lnTo>
                    <a:pt x="1970853" y="492713"/>
                  </a:lnTo>
                  <a:lnTo>
                    <a:pt x="492713" y="1970853"/>
                  </a:lnTo>
                  <a:lnTo>
                    <a:pt x="0" y="1970853"/>
                  </a:lnTo>
                  <a:close/>
                </a:path>
              </a:pathLst>
            </a:custGeom>
            <a:solidFill>
              <a:srgbClr val="F7931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A6CFB6E-6681-9DAC-BDCA-1873406AB531}"/>
                </a:ext>
              </a:extLst>
            </p:cNvPr>
            <p:cNvSpPr/>
            <p:nvPr/>
          </p:nvSpPr>
          <p:spPr>
            <a:xfrm rot="10800000">
              <a:off x="3620492" y="3429000"/>
              <a:ext cx="2365636" cy="1182818"/>
            </a:xfrm>
            <a:custGeom>
              <a:avLst/>
              <a:gdLst>
                <a:gd name="connsiteX0" fmla="*/ 1182818 w 2365636"/>
                <a:gd name="connsiteY0" fmla="*/ 0 h 1182818"/>
                <a:gd name="connsiteX1" fmla="*/ 2365636 w 2365636"/>
                <a:gd name="connsiteY1" fmla="*/ 1182818 h 1182818"/>
                <a:gd name="connsiteX2" fmla="*/ 2238396 w 2365636"/>
                <a:gd name="connsiteY2" fmla="*/ 1182818 h 1182818"/>
                <a:gd name="connsiteX3" fmla="*/ 1182818 w 2365636"/>
                <a:gd name="connsiteY3" fmla="*/ 127242 h 1182818"/>
                <a:gd name="connsiteX4" fmla="*/ 127242 w 2365636"/>
                <a:gd name="connsiteY4" fmla="*/ 1182818 h 1182818"/>
                <a:gd name="connsiteX5" fmla="*/ 0 w 2365636"/>
                <a:gd name="connsiteY5" fmla="*/ 1182818 h 118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5636" h="1182818">
                  <a:moveTo>
                    <a:pt x="1182818" y="0"/>
                  </a:moveTo>
                  <a:lnTo>
                    <a:pt x="2365636" y="1182818"/>
                  </a:lnTo>
                  <a:lnTo>
                    <a:pt x="2238396" y="1182818"/>
                  </a:lnTo>
                  <a:lnTo>
                    <a:pt x="1182818" y="127242"/>
                  </a:lnTo>
                  <a:lnTo>
                    <a:pt x="127242" y="1182818"/>
                  </a:lnTo>
                  <a:lnTo>
                    <a:pt x="0" y="1182818"/>
                  </a:lnTo>
                  <a:close/>
                </a:path>
              </a:pathLst>
            </a:custGeom>
            <a:solidFill>
              <a:sysClr val="windowText" lastClr="000000"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A8CC738-5D62-5160-9D97-C13E99A8FC29}"/>
              </a:ext>
            </a:extLst>
          </p:cNvPr>
          <p:cNvGrpSpPr/>
          <p:nvPr/>
        </p:nvGrpSpPr>
        <p:grpSpPr>
          <a:xfrm>
            <a:off x="6394500" y="2605129"/>
            <a:ext cx="2111153" cy="1055577"/>
            <a:chOff x="8511221" y="3428999"/>
            <a:chExt cx="2814871" cy="1407436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EB78ADE6-6EB3-C184-F1B4-CABE463FEB39}"/>
                </a:ext>
              </a:extLst>
            </p:cNvPr>
            <p:cNvSpPr/>
            <p:nvPr/>
          </p:nvSpPr>
          <p:spPr>
            <a:xfrm rot="10800000">
              <a:off x="8511221" y="3429000"/>
              <a:ext cx="2814871" cy="1407435"/>
            </a:xfrm>
            <a:custGeom>
              <a:avLst/>
              <a:gdLst>
                <a:gd name="connsiteX0" fmla="*/ 1970853 w 3941707"/>
                <a:gd name="connsiteY0" fmla="*/ 0 h 1970853"/>
                <a:gd name="connsiteX1" fmla="*/ 3941707 w 3941707"/>
                <a:gd name="connsiteY1" fmla="*/ 1970853 h 1970853"/>
                <a:gd name="connsiteX2" fmla="*/ 3448994 w 3941707"/>
                <a:gd name="connsiteY2" fmla="*/ 1970853 h 1970853"/>
                <a:gd name="connsiteX3" fmla="*/ 1970853 w 3941707"/>
                <a:gd name="connsiteY3" fmla="*/ 492713 h 1970853"/>
                <a:gd name="connsiteX4" fmla="*/ 492713 w 3941707"/>
                <a:gd name="connsiteY4" fmla="*/ 1970853 h 1970853"/>
                <a:gd name="connsiteX5" fmla="*/ 0 w 3941707"/>
                <a:gd name="connsiteY5" fmla="*/ 1970853 h 19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41707" h="1970853">
                  <a:moveTo>
                    <a:pt x="1970853" y="0"/>
                  </a:moveTo>
                  <a:lnTo>
                    <a:pt x="3941707" y="1970853"/>
                  </a:lnTo>
                  <a:lnTo>
                    <a:pt x="3448994" y="1970853"/>
                  </a:lnTo>
                  <a:lnTo>
                    <a:pt x="1970853" y="492713"/>
                  </a:lnTo>
                  <a:lnTo>
                    <a:pt x="492713" y="1970853"/>
                  </a:lnTo>
                  <a:lnTo>
                    <a:pt x="0" y="1970853"/>
                  </a:lnTo>
                  <a:close/>
                </a:path>
              </a:pathLst>
            </a:custGeom>
            <a:solidFill>
              <a:srgbClr val="A2B969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2A9DC09-4784-5A1A-35DD-88F9A9958649}"/>
                </a:ext>
              </a:extLst>
            </p:cNvPr>
            <p:cNvSpPr/>
            <p:nvPr/>
          </p:nvSpPr>
          <p:spPr>
            <a:xfrm rot="10800000">
              <a:off x="8735838" y="3428999"/>
              <a:ext cx="2365636" cy="1182818"/>
            </a:xfrm>
            <a:custGeom>
              <a:avLst/>
              <a:gdLst>
                <a:gd name="connsiteX0" fmla="*/ 1182818 w 2365636"/>
                <a:gd name="connsiteY0" fmla="*/ 0 h 1182818"/>
                <a:gd name="connsiteX1" fmla="*/ 2365636 w 2365636"/>
                <a:gd name="connsiteY1" fmla="*/ 1182818 h 1182818"/>
                <a:gd name="connsiteX2" fmla="*/ 2238396 w 2365636"/>
                <a:gd name="connsiteY2" fmla="*/ 1182818 h 1182818"/>
                <a:gd name="connsiteX3" fmla="*/ 1182818 w 2365636"/>
                <a:gd name="connsiteY3" fmla="*/ 127242 h 1182818"/>
                <a:gd name="connsiteX4" fmla="*/ 127242 w 2365636"/>
                <a:gd name="connsiteY4" fmla="*/ 1182818 h 1182818"/>
                <a:gd name="connsiteX5" fmla="*/ 0 w 2365636"/>
                <a:gd name="connsiteY5" fmla="*/ 1182818 h 118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5636" h="1182818">
                  <a:moveTo>
                    <a:pt x="1182818" y="0"/>
                  </a:moveTo>
                  <a:lnTo>
                    <a:pt x="2365636" y="1182818"/>
                  </a:lnTo>
                  <a:lnTo>
                    <a:pt x="2238396" y="1182818"/>
                  </a:lnTo>
                  <a:lnTo>
                    <a:pt x="1182818" y="127242"/>
                  </a:lnTo>
                  <a:lnTo>
                    <a:pt x="127242" y="1182818"/>
                  </a:lnTo>
                  <a:lnTo>
                    <a:pt x="0" y="1182818"/>
                  </a:lnTo>
                  <a:close/>
                </a:path>
              </a:pathLst>
            </a:custGeom>
            <a:solidFill>
              <a:sysClr val="windowText" lastClr="000000"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1795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555321" y="2140652"/>
            <a:ext cx="8033358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SWOT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118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32977" y="4681661"/>
            <a:ext cx="272123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7</a:t>
            </a:r>
          </a:p>
        </p:txBody>
      </p:sp>
      <p:grpSp>
        <p:nvGrpSpPr>
          <p:cNvPr id="3" name="Graphic 13">
            <a:extLst>
              <a:ext uri="{FF2B5EF4-FFF2-40B4-BE49-F238E27FC236}">
                <a16:creationId xmlns:a16="http://schemas.microsoft.com/office/drawing/2014/main" id="{5554A4ED-9493-0D6D-2B72-289D1E51A459}"/>
              </a:ext>
            </a:extLst>
          </p:cNvPr>
          <p:cNvGrpSpPr/>
          <p:nvPr/>
        </p:nvGrpSpPr>
        <p:grpSpPr>
          <a:xfrm>
            <a:off x="2672094" y="671844"/>
            <a:ext cx="3799811" cy="3799811"/>
            <a:chOff x="3535142" y="1239579"/>
            <a:chExt cx="5066415" cy="5066415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A04DC0A8-F785-19BA-862A-943CA6E18071}"/>
                </a:ext>
              </a:extLst>
            </p:cNvPr>
            <p:cNvSpPr/>
            <p:nvPr/>
          </p:nvSpPr>
          <p:spPr>
            <a:xfrm>
              <a:off x="4488935" y="1239579"/>
              <a:ext cx="1579859" cy="2532762"/>
            </a:xfrm>
            <a:custGeom>
              <a:avLst/>
              <a:gdLst>
                <a:gd name="connsiteX0" fmla="*/ 789930 w 1579859"/>
                <a:gd name="connsiteY0" fmla="*/ 2532763 h 2532762"/>
                <a:gd name="connsiteX1" fmla="*/ 789930 w 1579859"/>
                <a:gd name="connsiteY1" fmla="*/ 2532763 h 2532762"/>
                <a:gd name="connsiteX2" fmla="*/ 0 w 1579859"/>
                <a:gd name="connsiteY2" fmla="*/ 1742833 h 2532762"/>
                <a:gd name="connsiteX3" fmla="*/ 0 w 1579859"/>
                <a:gd name="connsiteY3" fmla="*/ 789930 h 2532762"/>
                <a:gd name="connsiteX4" fmla="*/ 789930 w 1579859"/>
                <a:gd name="connsiteY4" fmla="*/ 0 h 2532762"/>
                <a:gd name="connsiteX5" fmla="*/ 789930 w 1579859"/>
                <a:gd name="connsiteY5" fmla="*/ 0 h 2532762"/>
                <a:gd name="connsiteX6" fmla="*/ 1579860 w 1579859"/>
                <a:gd name="connsiteY6" fmla="*/ 789930 h 2532762"/>
                <a:gd name="connsiteX7" fmla="*/ 1579860 w 1579859"/>
                <a:gd name="connsiteY7" fmla="*/ 1743723 h 2532762"/>
                <a:gd name="connsiteX8" fmla="*/ 789930 w 1579859"/>
                <a:gd name="connsiteY8" fmla="*/ 2532763 h 253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9859" h="2532762">
                  <a:moveTo>
                    <a:pt x="789930" y="2532763"/>
                  </a:moveTo>
                  <a:lnTo>
                    <a:pt x="789930" y="2532763"/>
                  </a:lnTo>
                  <a:cubicBezTo>
                    <a:pt x="353554" y="2532763"/>
                    <a:pt x="0" y="2179209"/>
                    <a:pt x="0" y="1742833"/>
                  </a:cubicBezTo>
                  <a:lnTo>
                    <a:pt x="0" y="789930"/>
                  </a:lnTo>
                  <a:cubicBezTo>
                    <a:pt x="0" y="353554"/>
                    <a:pt x="353554" y="0"/>
                    <a:pt x="789930" y="0"/>
                  </a:cubicBezTo>
                  <a:lnTo>
                    <a:pt x="789930" y="0"/>
                  </a:lnTo>
                  <a:cubicBezTo>
                    <a:pt x="1226306" y="0"/>
                    <a:pt x="1579860" y="353554"/>
                    <a:pt x="1579860" y="789930"/>
                  </a:cubicBezTo>
                  <a:lnTo>
                    <a:pt x="1579860" y="1743723"/>
                  </a:lnTo>
                  <a:cubicBezTo>
                    <a:pt x="1578969" y="2179209"/>
                    <a:pt x="1225415" y="2532763"/>
                    <a:pt x="789930" y="2532763"/>
                  </a:cubicBezTo>
                  <a:close/>
                </a:path>
              </a:pathLst>
            </a:custGeom>
            <a:solidFill>
              <a:srgbClr val="6F53FE"/>
            </a:solidFill>
            <a:ln w="89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4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</a:endParaRPr>
            </a:p>
          </p:txBody>
        </p:sp>
        <p:sp>
          <p:nvSpPr>
            <p:cNvPr id="5" name="Freeform 14">
              <a:extLst>
                <a:ext uri="{FF2B5EF4-FFF2-40B4-BE49-F238E27FC236}">
                  <a16:creationId xmlns:a16="http://schemas.microsoft.com/office/drawing/2014/main" id="{427D97C8-D93E-3D6F-B24A-618F0CF5EBA1}"/>
                </a:ext>
              </a:extLst>
            </p:cNvPr>
            <p:cNvSpPr/>
            <p:nvPr/>
          </p:nvSpPr>
          <p:spPr>
            <a:xfrm>
              <a:off x="6067904" y="2193372"/>
              <a:ext cx="2533653" cy="1579859"/>
            </a:xfrm>
            <a:custGeom>
              <a:avLst/>
              <a:gdLst>
                <a:gd name="connsiteX0" fmla="*/ 0 w 2533653"/>
                <a:gd name="connsiteY0" fmla="*/ 789930 h 1579859"/>
                <a:gd name="connsiteX1" fmla="*/ 0 w 2533653"/>
                <a:gd name="connsiteY1" fmla="*/ 789930 h 1579859"/>
                <a:gd name="connsiteX2" fmla="*/ 789930 w 2533653"/>
                <a:gd name="connsiteY2" fmla="*/ 0 h 1579859"/>
                <a:gd name="connsiteX3" fmla="*/ 1743723 w 2533653"/>
                <a:gd name="connsiteY3" fmla="*/ 0 h 1579859"/>
                <a:gd name="connsiteX4" fmla="*/ 2533653 w 2533653"/>
                <a:gd name="connsiteY4" fmla="*/ 789930 h 1579859"/>
                <a:gd name="connsiteX5" fmla="*/ 2533653 w 2533653"/>
                <a:gd name="connsiteY5" fmla="*/ 789930 h 1579859"/>
                <a:gd name="connsiteX6" fmla="*/ 1743723 w 2533653"/>
                <a:gd name="connsiteY6" fmla="*/ 1579860 h 1579859"/>
                <a:gd name="connsiteX7" fmla="*/ 789930 w 2533653"/>
                <a:gd name="connsiteY7" fmla="*/ 1579860 h 1579859"/>
                <a:gd name="connsiteX8" fmla="*/ 0 w 2533653"/>
                <a:gd name="connsiteY8" fmla="*/ 789930 h 1579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3653" h="1579859">
                  <a:moveTo>
                    <a:pt x="0" y="789930"/>
                  </a:moveTo>
                  <a:lnTo>
                    <a:pt x="0" y="789930"/>
                  </a:lnTo>
                  <a:cubicBezTo>
                    <a:pt x="0" y="353554"/>
                    <a:pt x="353554" y="0"/>
                    <a:pt x="789930" y="0"/>
                  </a:cubicBezTo>
                  <a:lnTo>
                    <a:pt x="1743723" y="0"/>
                  </a:lnTo>
                  <a:cubicBezTo>
                    <a:pt x="2180100" y="0"/>
                    <a:pt x="2533653" y="353554"/>
                    <a:pt x="2533653" y="789930"/>
                  </a:cubicBezTo>
                  <a:lnTo>
                    <a:pt x="2533653" y="789930"/>
                  </a:lnTo>
                  <a:cubicBezTo>
                    <a:pt x="2533653" y="1226306"/>
                    <a:pt x="2180100" y="1579860"/>
                    <a:pt x="1743723" y="1579860"/>
                  </a:cubicBezTo>
                  <a:lnTo>
                    <a:pt x="789930" y="1579860"/>
                  </a:lnTo>
                  <a:cubicBezTo>
                    <a:pt x="354444" y="1578969"/>
                    <a:pt x="0" y="1225415"/>
                    <a:pt x="0" y="789930"/>
                  </a:cubicBezTo>
                  <a:close/>
                </a:path>
              </a:pathLst>
            </a:custGeom>
            <a:solidFill>
              <a:srgbClr val="E99D62"/>
            </a:solidFill>
            <a:ln w="89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4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</a:endParaRPr>
            </a:p>
          </p:txBody>
        </p:sp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04534841-CB7A-B367-3765-C02E9F6472A8}"/>
                </a:ext>
              </a:extLst>
            </p:cNvPr>
            <p:cNvSpPr/>
            <p:nvPr/>
          </p:nvSpPr>
          <p:spPr>
            <a:xfrm>
              <a:off x="3535142" y="3772341"/>
              <a:ext cx="2533653" cy="1579859"/>
            </a:xfrm>
            <a:custGeom>
              <a:avLst/>
              <a:gdLst>
                <a:gd name="connsiteX0" fmla="*/ 0 w 2533653"/>
                <a:gd name="connsiteY0" fmla="*/ 789930 h 1579859"/>
                <a:gd name="connsiteX1" fmla="*/ 0 w 2533653"/>
                <a:gd name="connsiteY1" fmla="*/ 789930 h 1579859"/>
                <a:gd name="connsiteX2" fmla="*/ 789930 w 2533653"/>
                <a:gd name="connsiteY2" fmla="*/ 0 h 1579859"/>
                <a:gd name="connsiteX3" fmla="*/ 1743723 w 2533653"/>
                <a:gd name="connsiteY3" fmla="*/ 0 h 1579859"/>
                <a:gd name="connsiteX4" fmla="*/ 2533653 w 2533653"/>
                <a:gd name="connsiteY4" fmla="*/ 789930 h 1579859"/>
                <a:gd name="connsiteX5" fmla="*/ 2533653 w 2533653"/>
                <a:gd name="connsiteY5" fmla="*/ 789930 h 1579859"/>
                <a:gd name="connsiteX6" fmla="*/ 1743723 w 2533653"/>
                <a:gd name="connsiteY6" fmla="*/ 1579860 h 1579859"/>
                <a:gd name="connsiteX7" fmla="*/ 789930 w 2533653"/>
                <a:gd name="connsiteY7" fmla="*/ 1579860 h 1579859"/>
                <a:gd name="connsiteX8" fmla="*/ 0 w 2533653"/>
                <a:gd name="connsiteY8" fmla="*/ 789930 h 1579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3653" h="1579859">
                  <a:moveTo>
                    <a:pt x="0" y="789930"/>
                  </a:moveTo>
                  <a:lnTo>
                    <a:pt x="0" y="789930"/>
                  </a:lnTo>
                  <a:cubicBezTo>
                    <a:pt x="0" y="353554"/>
                    <a:pt x="353554" y="0"/>
                    <a:pt x="789930" y="0"/>
                  </a:cubicBezTo>
                  <a:lnTo>
                    <a:pt x="1743723" y="0"/>
                  </a:lnTo>
                  <a:cubicBezTo>
                    <a:pt x="2180099" y="0"/>
                    <a:pt x="2533653" y="353554"/>
                    <a:pt x="2533653" y="789930"/>
                  </a:cubicBezTo>
                  <a:lnTo>
                    <a:pt x="2533653" y="789930"/>
                  </a:lnTo>
                  <a:cubicBezTo>
                    <a:pt x="2533653" y="1226306"/>
                    <a:pt x="2180099" y="1579860"/>
                    <a:pt x="1743723" y="1579860"/>
                  </a:cubicBezTo>
                  <a:lnTo>
                    <a:pt x="789930" y="1579860"/>
                  </a:lnTo>
                  <a:cubicBezTo>
                    <a:pt x="353554" y="1579860"/>
                    <a:pt x="0" y="1226306"/>
                    <a:pt x="0" y="789930"/>
                  </a:cubicBezTo>
                  <a:close/>
                </a:path>
              </a:pathLst>
            </a:custGeom>
            <a:solidFill>
              <a:srgbClr val="2E2960"/>
            </a:solidFill>
            <a:ln w="89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4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E72DECC2-F009-3ABF-9F67-E100486881E1}"/>
                </a:ext>
              </a:extLst>
            </p:cNvPr>
            <p:cNvSpPr/>
            <p:nvPr/>
          </p:nvSpPr>
          <p:spPr>
            <a:xfrm>
              <a:off x="6067904" y="3772341"/>
              <a:ext cx="1579859" cy="2533653"/>
            </a:xfrm>
            <a:custGeom>
              <a:avLst/>
              <a:gdLst>
                <a:gd name="connsiteX0" fmla="*/ 789930 w 1579859"/>
                <a:gd name="connsiteY0" fmla="*/ 0 h 2533653"/>
                <a:gd name="connsiteX1" fmla="*/ 789930 w 1579859"/>
                <a:gd name="connsiteY1" fmla="*/ 0 h 2533653"/>
                <a:gd name="connsiteX2" fmla="*/ 1579860 w 1579859"/>
                <a:gd name="connsiteY2" fmla="*/ 789930 h 2533653"/>
                <a:gd name="connsiteX3" fmla="*/ 1579860 w 1579859"/>
                <a:gd name="connsiteY3" fmla="*/ 1743723 h 2533653"/>
                <a:gd name="connsiteX4" fmla="*/ 789930 w 1579859"/>
                <a:gd name="connsiteY4" fmla="*/ 2533653 h 2533653"/>
                <a:gd name="connsiteX5" fmla="*/ 789930 w 1579859"/>
                <a:gd name="connsiteY5" fmla="*/ 2533653 h 2533653"/>
                <a:gd name="connsiteX6" fmla="*/ 0 w 1579859"/>
                <a:gd name="connsiteY6" fmla="*/ 1743723 h 2533653"/>
                <a:gd name="connsiteX7" fmla="*/ 0 w 1579859"/>
                <a:gd name="connsiteY7" fmla="*/ 789930 h 2533653"/>
                <a:gd name="connsiteX8" fmla="*/ 789930 w 1579859"/>
                <a:gd name="connsiteY8" fmla="*/ 0 h 253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9859" h="2533653">
                  <a:moveTo>
                    <a:pt x="789930" y="0"/>
                  </a:moveTo>
                  <a:lnTo>
                    <a:pt x="789930" y="0"/>
                  </a:lnTo>
                  <a:cubicBezTo>
                    <a:pt x="1226306" y="0"/>
                    <a:pt x="1579860" y="353554"/>
                    <a:pt x="1579860" y="789930"/>
                  </a:cubicBezTo>
                  <a:lnTo>
                    <a:pt x="1579860" y="1743723"/>
                  </a:lnTo>
                  <a:cubicBezTo>
                    <a:pt x="1579860" y="2180100"/>
                    <a:pt x="1226306" y="2533653"/>
                    <a:pt x="789930" y="2533653"/>
                  </a:cubicBezTo>
                  <a:lnTo>
                    <a:pt x="789930" y="2533653"/>
                  </a:lnTo>
                  <a:cubicBezTo>
                    <a:pt x="353554" y="2533653"/>
                    <a:pt x="0" y="2180100"/>
                    <a:pt x="0" y="1743723"/>
                  </a:cubicBezTo>
                  <a:lnTo>
                    <a:pt x="0" y="789930"/>
                  </a:lnTo>
                  <a:cubicBezTo>
                    <a:pt x="0" y="354444"/>
                    <a:pt x="354444" y="0"/>
                    <a:pt x="789930" y="0"/>
                  </a:cubicBezTo>
                  <a:close/>
                </a:path>
              </a:pathLst>
            </a:custGeom>
            <a:solidFill>
              <a:srgbClr val="EF5F69"/>
            </a:solidFill>
            <a:ln w="89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24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839AA247-0676-55E8-D15B-C7EF6ECCE618}"/>
              </a:ext>
            </a:extLst>
          </p:cNvPr>
          <p:cNvSpPr/>
          <p:nvPr/>
        </p:nvSpPr>
        <p:spPr>
          <a:xfrm>
            <a:off x="6714510" y="1487190"/>
            <a:ext cx="1553840" cy="25718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99D62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Opportunities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991D89-22DD-2908-0823-9749D43DF8D2}"/>
              </a:ext>
            </a:extLst>
          </p:cNvPr>
          <p:cNvSpPr/>
          <p:nvPr/>
        </p:nvSpPr>
        <p:spPr>
          <a:xfrm>
            <a:off x="6748883" y="1794908"/>
            <a:ext cx="1741182" cy="77650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 anchorCtr="0"/>
          <a:lstStyle/>
          <a:p>
            <a:pPr marL="0" marR="0" lvl="0" indent="0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Augmented proliferation of smartphones</a:t>
            </a:r>
            <a:endParaRPr kumimoji="0" lang="fa-IR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a-IR" sz="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Emerging markets as untapped opportunities</a:t>
            </a:r>
            <a:endParaRPr kumimoji="0" lang="fa-IR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E0EB3A-D79F-5B86-4E79-E30344421274}"/>
              </a:ext>
            </a:extLst>
          </p:cNvPr>
          <p:cNvSpPr/>
          <p:nvPr/>
        </p:nvSpPr>
        <p:spPr>
          <a:xfrm>
            <a:off x="6008831" y="3067193"/>
            <a:ext cx="1111137" cy="25718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EF5F6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Threats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5F8020-EF78-3835-9BE3-567E0B02424F}"/>
              </a:ext>
            </a:extLst>
          </p:cNvPr>
          <p:cNvSpPr/>
          <p:nvPr/>
        </p:nvSpPr>
        <p:spPr>
          <a:xfrm>
            <a:off x="6043204" y="3374911"/>
            <a:ext cx="1741182" cy="601354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 anchorCtr="0"/>
          <a:lstStyle/>
          <a:p>
            <a:pPr marL="0" marR="0" lvl="0" indent="0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Escalating competition</a:t>
            </a:r>
            <a:endParaRPr kumimoji="0" lang="fa-IR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a-IR" sz="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Security concerns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75F061-BEC3-40B6-4B71-EC1CCD63F740}"/>
              </a:ext>
            </a:extLst>
          </p:cNvPr>
          <p:cNvSpPr/>
          <p:nvPr/>
        </p:nvSpPr>
        <p:spPr>
          <a:xfrm>
            <a:off x="876318" y="2709251"/>
            <a:ext cx="1519467" cy="25718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E29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Weaknesses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DDBBA83-B895-C10A-2117-772D591405FC}"/>
              </a:ext>
            </a:extLst>
          </p:cNvPr>
          <p:cNvSpPr/>
          <p:nvPr/>
        </p:nvSpPr>
        <p:spPr>
          <a:xfrm>
            <a:off x="495545" y="3016969"/>
            <a:ext cx="1900240" cy="6272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 anchorCtr="0"/>
          <a:lstStyle/>
          <a:p>
            <a:pPr marL="0" marR="0" lvl="0" indent="0" algn="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Reliance on</a:t>
            </a:r>
            <a:endParaRPr kumimoji="0" lang="fa-IR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internet connectivity</a:t>
            </a:r>
            <a:endParaRPr kumimoji="0" lang="fa-IR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Limited acceptance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69B8BA-48D8-8E00-491B-575B2716D500}"/>
              </a:ext>
            </a:extLst>
          </p:cNvPr>
          <p:cNvSpPr/>
          <p:nvPr/>
        </p:nvSpPr>
        <p:spPr>
          <a:xfrm>
            <a:off x="2024699" y="1159275"/>
            <a:ext cx="1096643" cy="25718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6F53F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Strengths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19D846-9DF8-87DA-80D9-02B32E059847}"/>
              </a:ext>
            </a:extLst>
          </p:cNvPr>
          <p:cNvSpPr/>
          <p:nvPr/>
        </p:nvSpPr>
        <p:spPr>
          <a:xfrm>
            <a:off x="1102822" y="1466993"/>
            <a:ext cx="2018519" cy="6332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t" anchorCtr="0"/>
          <a:lstStyle/>
          <a:p>
            <a:pPr marL="0" marR="0" lvl="0" indent="0" algn="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Advanced technology</a:t>
            </a:r>
            <a:endParaRPr kumimoji="0" lang="fa-IR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a-IR" sz="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Convenience and speed</a:t>
            </a:r>
            <a:endParaRPr kumimoji="0" lang="fa-IR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Diverse range of services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8C48DA-7FE9-EB77-966D-8AC9A821E1DF}"/>
              </a:ext>
            </a:extLst>
          </p:cNvPr>
          <p:cNvSpPr/>
          <p:nvPr/>
        </p:nvSpPr>
        <p:spPr>
          <a:xfrm>
            <a:off x="3723418" y="817869"/>
            <a:ext cx="493151" cy="601354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9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8D4B1D-AEB8-DFA4-7730-D1B2336FBDD6}"/>
              </a:ext>
            </a:extLst>
          </p:cNvPr>
          <p:cNvSpPr/>
          <p:nvPr/>
        </p:nvSpPr>
        <p:spPr>
          <a:xfrm>
            <a:off x="5717724" y="1639243"/>
            <a:ext cx="590999" cy="6332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D83965-9751-25B6-4421-CB10D88E61FB}"/>
              </a:ext>
            </a:extLst>
          </p:cNvPr>
          <p:cNvSpPr/>
          <p:nvPr/>
        </p:nvSpPr>
        <p:spPr>
          <a:xfrm>
            <a:off x="2846070" y="2872555"/>
            <a:ext cx="656384" cy="601354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9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W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1D26D0F-3EBD-F9E2-2B3F-1B0B51FFD371}"/>
              </a:ext>
            </a:extLst>
          </p:cNvPr>
          <p:cNvSpPr/>
          <p:nvPr/>
        </p:nvSpPr>
        <p:spPr>
          <a:xfrm>
            <a:off x="4851710" y="3759076"/>
            <a:ext cx="656384" cy="601354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24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95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</a:t>
            </a:r>
          </a:p>
        </p:txBody>
      </p:sp>
      <p:pic>
        <p:nvPicPr>
          <p:cNvPr id="21" name="Graphic 20" descr="Handshake with solid fill">
            <a:extLst>
              <a:ext uri="{FF2B5EF4-FFF2-40B4-BE49-F238E27FC236}">
                <a16:creationId xmlns:a16="http://schemas.microsoft.com/office/drawing/2014/main" id="{EC925BD8-AAD8-68BA-48DA-BE63966E52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8376" y="1712497"/>
            <a:ext cx="530843" cy="530843"/>
          </a:xfrm>
          <a:prstGeom prst="rect">
            <a:avLst/>
          </a:prstGeom>
        </p:spPr>
      </p:pic>
      <p:pic>
        <p:nvPicPr>
          <p:cNvPr id="22" name="Graphic 21" descr="Body builder with solid fill">
            <a:extLst>
              <a:ext uri="{FF2B5EF4-FFF2-40B4-BE49-F238E27FC236}">
                <a16:creationId xmlns:a16="http://schemas.microsoft.com/office/drawing/2014/main" id="{8A897260-26A8-1EC4-953A-86C3F7405C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704572" y="1693045"/>
            <a:ext cx="530843" cy="530843"/>
          </a:xfrm>
          <a:prstGeom prst="rect">
            <a:avLst/>
          </a:prstGeom>
        </p:spPr>
      </p:pic>
      <p:pic>
        <p:nvPicPr>
          <p:cNvPr id="23" name="Graphic 22" descr="Warning with solid fill">
            <a:extLst>
              <a:ext uri="{FF2B5EF4-FFF2-40B4-BE49-F238E27FC236}">
                <a16:creationId xmlns:a16="http://schemas.microsoft.com/office/drawing/2014/main" id="{669B8D8B-6AF6-318C-9DA0-251D0EF67C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14481" y="2851765"/>
            <a:ext cx="530843" cy="530843"/>
          </a:xfrm>
          <a:prstGeom prst="rect">
            <a:avLst/>
          </a:prstGeom>
        </p:spPr>
      </p:pic>
      <p:pic>
        <p:nvPicPr>
          <p:cNvPr id="24" name="Graphic 23" descr="Close with solid fill">
            <a:extLst>
              <a:ext uri="{FF2B5EF4-FFF2-40B4-BE49-F238E27FC236}">
                <a16:creationId xmlns:a16="http://schemas.microsoft.com/office/drawing/2014/main" id="{1253CF07-F332-9B09-2DF1-D71F2AAEED2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723418" y="2944674"/>
            <a:ext cx="455038" cy="45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88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1357554" y="2140652"/>
            <a:ext cx="6428891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 Case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43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32977" y="4681661"/>
            <a:ext cx="272123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8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05A6A24-4FF1-0EC0-8391-061F29BFF5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8445175"/>
              </p:ext>
            </p:extLst>
          </p:nvPr>
        </p:nvGraphicFramePr>
        <p:xfrm>
          <a:off x="720436" y="729713"/>
          <a:ext cx="7850512" cy="3576980"/>
        </p:xfrm>
        <a:graphic>
          <a:graphicData uri="http://schemas.openxmlformats.org/drawingml/2006/table">
            <a:tbl>
              <a:tblPr firstRow="1" firstCol="1" bandRow="1"/>
              <a:tblGrid>
                <a:gridCol w="1988039">
                  <a:extLst>
                    <a:ext uri="{9D8B030D-6E8A-4147-A177-3AD203B41FA5}">
                      <a16:colId xmlns:a16="http://schemas.microsoft.com/office/drawing/2014/main" val="439353929"/>
                    </a:ext>
                  </a:extLst>
                </a:gridCol>
                <a:gridCol w="5862473">
                  <a:extLst>
                    <a:ext uri="{9D8B030D-6E8A-4147-A177-3AD203B41FA5}">
                      <a16:colId xmlns:a16="http://schemas.microsoft.com/office/drawing/2014/main" val="796190043"/>
                    </a:ext>
                  </a:extLst>
                </a:gridCol>
              </a:tblGrid>
              <a:tr h="18828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Use Case</a:t>
                      </a:r>
                      <a:endParaRPr lang="en-US" sz="1200" kern="100" dirty="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5709" marR="7570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ثبت نام و ایجاد حساب کاربری</a:t>
                      </a:r>
                      <a:endParaRPr lang="en-US" sz="1200" kern="100" dirty="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5709" marR="7570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222988"/>
                  </a:ext>
                </a:extLst>
              </a:tr>
              <a:tr h="50841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Goals in context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5709" marR="7570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ایجاد یک حساب کاربری جدید برای مدیریت مالی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دسترسی به تمام ویژگی ها و خدمات ارائه شده توسط کیف پول دیجیتال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5709" marR="7570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756011"/>
                  </a:ext>
                </a:extLst>
              </a:tr>
              <a:tr h="288027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Scenario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5709" marR="7570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 algn="r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به وب سایت یا اپلیکیشن کیف پول دیجیتال مراجعه می‌کند.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بر روی دکمه "ثبت‌نام" کلیک می‌کند.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فرم ثبت‌نام را با وارد کردن اطلاعات مورد نیاز کامل می‌کند. این اطلاعات شامل</a:t>
                      </a: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: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کد ملی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سریال شناسه کارت ملی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تاریخ تولد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آدرس محل سکونت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شماره تلفن همراه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رمز عبور (با رعایت الزامات مربوطه)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تکرار رمز عبور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تأیید و توافق با قوانین و مقررات و سیاست‌های حریم خصوصی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تصویر امضای خود را که روی کاغذ سفید با خودکار آبی یا مشکی امضا شده است، بارگذاری می‌کند.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طبق دستورالعمل‌های ارائه شده، احراز هویت تصویری خود را با استفاده از دوربین دستگاه خود انجام می‌دهد.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سیستم کیف پول دیجیتال اطلاعات واردشده توسط کاربر را از نظر صحت و مطابقت با قوانین و مقررات بررسی می‌کند.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درصورت صحت اطلاعات، حساب کاربری کاربر با موفقیت ایجاد می‌شود.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می‌تواند وارد حساب کاربری خود شده و از خدمات کیف پول دیجیتال استفاده 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5709" marR="75709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9451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185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32977" y="4681661"/>
            <a:ext cx="272123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9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9E329C1-31C7-9566-5545-3B7EE8F59D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151765"/>
              </p:ext>
            </p:extLst>
          </p:nvPr>
        </p:nvGraphicFramePr>
        <p:xfrm>
          <a:off x="703858" y="1379737"/>
          <a:ext cx="7736283" cy="2384025"/>
        </p:xfrm>
        <a:graphic>
          <a:graphicData uri="http://schemas.openxmlformats.org/drawingml/2006/table">
            <a:tbl>
              <a:tblPr firstRow="1" firstCol="1" bandRow="1"/>
              <a:tblGrid>
                <a:gridCol w="1959113">
                  <a:extLst>
                    <a:ext uri="{9D8B030D-6E8A-4147-A177-3AD203B41FA5}">
                      <a16:colId xmlns:a16="http://schemas.microsoft.com/office/drawing/2014/main" val="3508509544"/>
                    </a:ext>
                  </a:extLst>
                </a:gridCol>
                <a:gridCol w="5777170">
                  <a:extLst>
                    <a:ext uri="{9D8B030D-6E8A-4147-A177-3AD203B41FA5}">
                      <a16:colId xmlns:a16="http://schemas.microsoft.com/office/drawing/2014/main" val="561915508"/>
                    </a:ext>
                  </a:extLst>
                </a:gridCol>
              </a:tblGrid>
              <a:tr h="18554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Use Case</a:t>
                      </a:r>
                      <a:endParaRPr lang="en-US" sz="1200" kern="10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606" marR="746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tc>
                  <a:txBody>
                    <a:bodyPr/>
                    <a:lstStyle/>
                    <a:p>
                      <a:pPr marL="109220" indent="-10922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ورود به حساب کاربری</a:t>
                      </a:r>
                      <a:endParaRPr lang="en-US" sz="1200" kern="10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606" marR="746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6630045"/>
                  </a:ext>
                </a:extLst>
              </a:tr>
              <a:tr h="76280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Goals in context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606" marR="746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دسترسی به دارایی‌های ذخیره</a:t>
                      </a: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‌</a:t>
                      </a: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شده در کیف پول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استفاده از خدمات ارائه شده توسط کیف پول دیجیتال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انجام تراکنش‌های مالی با استفاده از دارایی‌های ذخیره</a:t>
                      </a: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‌</a:t>
                      </a: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شده در کیف پول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606" marR="746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3050114"/>
                  </a:ext>
                </a:extLst>
              </a:tr>
              <a:tr h="141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Scenario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606" marR="746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به اپلیکیشن کیف پول دیجیتال مراجعه می‌کند.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بر روی دکمه "ورود به حساب کاربری" کلیک می‌کند.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نام کاربری و رمز عبور خود را وارد می‌کند.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بر روی دکمه "ورود" کلیک می‌کند.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سیستم کیف پول دیجیتال نام کاربری و رمز عبور وارد شده توسط کاربر را بررسی می‌کند.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در صورت صحت اطلاعات، کاربر با موفقیت وارد حساب کاربری خود می‌شود.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می‌تواند از خدمات و امکانات کیف پول دیجیتال مانند مشاهده موجودی، شارژ کیف پول دیجیتال، پرداخت و ... استفاده 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606" marR="746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225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530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32977" y="4681661"/>
            <a:ext cx="482165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10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510EDA-7A19-1A28-D333-7D582AD0BC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987442"/>
              </p:ext>
            </p:extLst>
          </p:nvPr>
        </p:nvGraphicFramePr>
        <p:xfrm>
          <a:off x="724727" y="1310899"/>
          <a:ext cx="7694546" cy="2549793"/>
        </p:xfrm>
        <a:graphic>
          <a:graphicData uri="http://schemas.openxmlformats.org/drawingml/2006/table">
            <a:tbl>
              <a:tblPr firstRow="1" firstCol="1" bandRow="1"/>
              <a:tblGrid>
                <a:gridCol w="1948543">
                  <a:extLst>
                    <a:ext uri="{9D8B030D-6E8A-4147-A177-3AD203B41FA5}">
                      <a16:colId xmlns:a16="http://schemas.microsoft.com/office/drawing/2014/main" val="2110506235"/>
                    </a:ext>
                  </a:extLst>
                </a:gridCol>
                <a:gridCol w="5746003">
                  <a:extLst>
                    <a:ext uri="{9D8B030D-6E8A-4147-A177-3AD203B41FA5}">
                      <a16:colId xmlns:a16="http://schemas.microsoft.com/office/drawing/2014/main" val="4171332410"/>
                    </a:ext>
                  </a:extLst>
                </a:gridCol>
              </a:tblGrid>
              <a:tr h="18454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Use Case</a:t>
                      </a:r>
                      <a:endParaRPr lang="en-US" sz="1200" kern="100" dirty="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204" marR="74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tc>
                  <a:txBody>
                    <a:bodyPr/>
                    <a:lstStyle/>
                    <a:p>
                      <a:pPr marL="109220" indent="-10922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بازیابی رمز عبور فراموش‌شده</a:t>
                      </a:r>
                      <a:endParaRPr lang="en-US" sz="1400" kern="10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204" marR="74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5080363"/>
                  </a:ext>
                </a:extLst>
              </a:tr>
              <a:tr h="74918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Goals in context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204" marR="74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بازنشانی رمز عبور حساب کاربری و امکان ورود به حساب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دسترسی به دارایی‌های دیجیتال ذخیره</a:t>
                      </a: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‌</a:t>
                      </a: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شده در کیف پول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استفاده از خدمات ارائه‌شده توسط کیف پول دیجیتال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204" marR="74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4681985"/>
                  </a:ext>
                </a:extLst>
              </a:tr>
              <a:tr h="158796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Scenario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204" marR="74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به اپلیکیشن کیف پول دیجیتال مراجعه می‌کند.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بر روی دکمه "بازیابی رمز عبور" کلیک می‌کند.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کد ملی و شماره تلفن همراه خود را که در هنگام ثبت نام حساب کاربری وارد کرده‌است، وارد می‌کند.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بر روی دکمه "ارسال" کلیک می‌کند.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سیستم کیف پول دیجیتال یک پیامک حاوی لینک بازیابی رمز عبور به شماره تلفن همراه کاربر ارسال می‌کند.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بر روی لینک بازیابی رمز عبور در پیامک کلیک می‌کند.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رمز عبور جدید خود را وارد می‌کند و آن را تأیید می‌کند.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سیستم کیف پول دیجیتال رمز عبور جدید کاربر را ذخیره می‌کند.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می‌تواند با استفاده از رمز عبور جدید خود وارد حساب کاربری خود شود.</a:t>
                      </a:r>
                      <a:endParaRPr lang="en-US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204" marR="7420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6028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3433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32977" y="4681661"/>
            <a:ext cx="272123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1</a:t>
            </a:r>
          </a:p>
        </p:txBody>
      </p:sp>
      <p:sp>
        <p:nvSpPr>
          <p:cNvPr id="12" name="Google Shape;1031;p25">
            <a:extLst>
              <a:ext uri="{FF2B5EF4-FFF2-40B4-BE49-F238E27FC236}">
                <a16:creationId xmlns:a16="http://schemas.microsoft.com/office/drawing/2014/main" id="{CFF3C5C1-A1F2-1A83-4E9B-5DE0B3A50231}"/>
              </a:ext>
            </a:extLst>
          </p:cNvPr>
          <p:cNvSpPr txBox="1">
            <a:spLocks/>
          </p:cNvSpPr>
          <p:nvPr/>
        </p:nvSpPr>
        <p:spPr>
          <a:xfrm>
            <a:off x="780174" y="1160940"/>
            <a:ext cx="3276438" cy="3156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600" dirty="0"/>
              <a:t>We are developing a comprehensive digital banking wallet for </a:t>
            </a:r>
            <a:r>
              <a:rPr lang="en-US" sz="1600" dirty="0" err="1"/>
              <a:t>Resalat</a:t>
            </a:r>
            <a:r>
              <a:rPr lang="en-US" sz="1600" dirty="0"/>
              <a:t> Bank, integrated with an AI chatbot. This project aims to enhance user experience by providing seamless financial management and support services.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5" name="Google Shape;1030;p25">
            <a:extLst>
              <a:ext uri="{FF2B5EF4-FFF2-40B4-BE49-F238E27FC236}">
                <a16:creationId xmlns:a16="http://schemas.microsoft.com/office/drawing/2014/main" id="{94123D4C-FDDF-1A9D-0A01-231B9EAA3C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Overview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214BC8-04E4-E196-1828-7943F6742F3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49067" y="735194"/>
            <a:ext cx="5261956" cy="394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630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21893" y="4681661"/>
            <a:ext cx="482165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11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C2ECDA-B523-8C5E-44E0-A8F3C1F543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6453962"/>
              </p:ext>
            </p:extLst>
          </p:nvPr>
        </p:nvGraphicFramePr>
        <p:xfrm>
          <a:off x="707069" y="1177862"/>
          <a:ext cx="7729861" cy="2787776"/>
        </p:xfrm>
        <a:graphic>
          <a:graphicData uri="http://schemas.openxmlformats.org/drawingml/2006/table">
            <a:tbl>
              <a:tblPr firstRow="1" firstCol="1" bandRow="1"/>
              <a:tblGrid>
                <a:gridCol w="1957486">
                  <a:extLst>
                    <a:ext uri="{9D8B030D-6E8A-4147-A177-3AD203B41FA5}">
                      <a16:colId xmlns:a16="http://schemas.microsoft.com/office/drawing/2014/main" val="3904513996"/>
                    </a:ext>
                  </a:extLst>
                </a:gridCol>
                <a:gridCol w="5772375">
                  <a:extLst>
                    <a:ext uri="{9D8B030D-6E8A-4147-A177-3AD203B41FA5}">
                      <a16:colId xmlns:a16="http://schemas.microsoft.com/office/drawing/2014/main" val="1395357651"/>
                    </a:ext>
                  </a:extLst>
                </a:gridCol>
              </a:tblGrid>
              <a:tr h="35740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Use Case</a:t>
                      </a:r>
                      <a:endParaRPr lang="en-US" sz="1200" kern="100" dirty="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408" marR="5440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tc>
                  <a:txBody>
                    <a:bodyPr/>
                    <a:lstStyle/>
                    <a:p>
                      <a:pPr marL="109220" indent="-10922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مدیریت حساب کاربری (ارائه امکانات مدیریت حساب کاربری به کاربران کیف پول دیجیتال برای مشاهده اطلاعات حساب، انجام تراکنش‌ها، مدیریت دارایی‌ها و دسترسی به خدمات کیف پول)</a:t>
                      </a:r>
                      <a:endParaRPr lang="en-US" sz="1200" kern="10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408" marR="5440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6048294"/>
                  </a:ext>
                </a:extLst>
              </a:tr>
              <a:tr h="81451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Goals in context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408" marR="5440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مشاهده اطلاعات حساب کاربری مانند موجودی، تاریخچه تراکنش‌ها، تنظیمات امنیتی و ...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انجام تراکنش‌های مالی با استفاده از سپردۀ کیف پول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مدیریت دارایی‌ها خود مانند ذخیره</a:t>
                      </a: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‌</a:t>
                      </a: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سازی، انتقال و ...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408" marR="5440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6571408"/>
                  </a:ext>
                </a:extLst>
              </a:tr>
              <a:tr h="160832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Scenario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408" marR="5440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وارد حساب کاربری خود در کیف پول دیجیتال می‌شود.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داشبورد کاربری به‌طور پیش فرض نمایش داده می‌شود.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داشبورد کاربری شامل بخش‌های مختلفی مانند: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موجودی: نمایش موجودی حساب کاربری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تاریخچه تراکنش ها: لیست تراکنش‌های انجام شده در حساب کاربری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تنظیمات امنیتی: امکان تغییر رمز عبور، فعال کردن احراز هویت دو عاملی و سایر تنظیمات امنیتی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خدمات: دسترسی به خدمات مختلف ارائه شده توسط کیف پول دیجیتال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می‌تواند با استفاده از نوار ناوبری یا جستجو به بخش‌های مختلف داشبورد کاربری دسترسی پیدا 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می‌تواند در هر بخش از داشبورد کاربری، اقدامات مربوط به آن بخش را انجام دهد.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408" marR="5440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99821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7299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32977" y="4681661"/>
            <a:ext cx="459998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12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20F478A-66EE-54AA-4569-93090CEE08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357275"/>
              </p:ext>
            </p:extLst>
          </p:nvPr>
        </p:nvGraphicFramePr>
        <p:xfrm>
          <a:off x="694218" y="2010150"/>
          <a:ext cx="7755563" cy="1123199"/>
        </p:xfrm>
        <a:graphic>
          <a:graphicData uri="http://schemas.openxmlformats.org/drawingml/2006/table">
            <a:tbl>
              <a:tblPr firstRow="1" firstCol="1" bandRow="1"/>
              <a:tblGrid>
                <a:gridCol w="1963995">
                  <a:extLst>
                    <a:ext uri="{9D8B030D-6E8A-4147-A177-3AD203B41FA5}">
                      <a16:colId xmlns:a16="http://schemas.microsoft.com/office/drawing/2014/main" val="3563549249"/>
                    </a:ext>
                  </a:extLst>
                </a:gridCol>
                <a:gridCol w="5791568">
                  <a:extLst>
                    <a:ext uri="{9D8B030D-6E8A-4147-A177-3AD203B41FA5}">
                      <a16:colId xmlns:a16="http://schemas.microsoft.com/office/drawing/2014/main" val="977699171"/>
                    </a:ext>
                  </a:extLst>
                </a:gridCol>
              </a:tblGrid>
              <a:tr h="19182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Use Case</a:t>
                      </a:r>
                      <a:endParaRPr lang="en-US" sz="1200" kern="10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793" marR="747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tc>
                  <a:txBody>
                    <a:bodyPr/>
                    <a:lstStyle/>
                    <a:p>
                      <a:pPr marL="109220" indent="-10922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ارائه امکان بررسی موجودی کیف پول دیجیتال برای کاربران جهت مشاهده دارایی های </a:t>
                      </a:r>
                      <a:r>
                        <a:rPr lang="fa-IR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خود</a:t>
                      </a:r>
                      <a:endParaRPr lang="en-US" sz="1200" kern="10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793" marR="747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933553"/>
                  </a:ext>
                </a:extLst>
              </a:tr>
              <a:tr h="19182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Goals in context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793" marR="747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آگاهی از میزان دارایی های دیجیتال خود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793" marR="747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538848"/>
                  </a:ext>
                </a:extLst>
              </a:tr>
              <a:tr h="73954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Scenario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793" marR="747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وارد حساب کاربری خود در کیف پول دیجیتال می‌شود.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داشبورد کاربری به طور پیش فرض نمایش داده می‌شود.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بخش "موجودی" در داشبورد کاربری، مقدار موجودی کیف پول دیجیتال را نمایش می‌دهد.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می‌تواند برای موجودی کیف پول، جزئیات بیشتری مانند تاریخ تراکنش‌ها را مشاهده 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793" marR="74793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1148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3076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10809" y="4681661"/>
            <a:ext cx="432288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13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D67EA76-96BE-F660-7F5F-03695F6EB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2861636"/>
              </p:ext>
            </p:extLst>
          </p:nvPr>
        </p:nvGraphicFramePr>
        <p:xfrm>
          <a:off x="659476" y="637157"/>
          <a:ext cx="7825047" cy="3869186"/>
        </p:xfrm>
        <a:graphic>
          <a:graphicData uri="http://schemas.openxmlformats.org/drawingml/2006/table">
            <a:tbl>
              <a:tblPr firstRow="1" firstCol="1" bandRow="1"/>
              <a:tblGrid>
                <a:gridCol w="1981591">
                  <a:extLst>
                    <a:ext uri="{9D8B030D-6E8A-4147-A177-3AD203B41FA5}">
                      <a16:colId xmlns:a16="http://schemas.microsoft.com/office/drawing/2014/main" val="1324292557"/>
                    </a:ext>
                  </a:extLst>
                </a:gridCol>
                <a:gridCol w="5843456">
                  <a:extLst>
                    <a:ext uri="{9D8B030D-6E8A-4147-A177-3AD203B41FA5}">
                      <a16:colId xmlns:a16="http://schemas.microsoft.com/office/drawing/2014/main" val="3634933526"/>
                    </a:ext>
                  </a:extLst>
                </a:gridCol>
              </a:tblGrid>
              <a:tr h="17976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Use Case</a:t>
                      </a:r>
                      <a:endParaRPr lang="en-US" sz="1200" kern="100" dirty="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3466" marR="634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tc>
                  <a:txBody>
                    <a:bodyPr/>
                    <a:lstStyle/>
                    <a:p>
                      <a:pPr marL="109220" indent="-10922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ارائه امکان بررسی تراکنش‌های اخیر انجام شده در حساب کاربری کیف پول دیجیتال به کاربران</a:t>
                      </a:r>
                      <a:endParaRPr lang="en-US" sz="1100" kern="100" dirty="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3466" marR="634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9824071"/>
                  </a:ext>
                </a:extLst>
              </a:tr>
              <a:tr h="94668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Goals in context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3466" marR="634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مشاهده لیست تراکنش‌های انجام شده در حساب کاربری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بررسی جزئیات هر تراکنش مانند تاریخ، نوع تراکنش، مبلغ، آدرس فرستنده و گیرنده (در صورت مجاز بودن) و کارمزد تراکنش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رصد فعالیت</a:t>
                      </a: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‌</a:t>
                      </a: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های حساب کاربری و شناسایی تراکنش‌های مشکوک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مدیریت سوابق تراکنش‌ها و یافتن اطلاعات مربوط به تراکنش‌های خاص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3466" marR="634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479597"/>
                  </a:ext>
                </a:extLst>
              </a:tr>
              <a:tr h="270770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Scenario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3466" marR="634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وارد حساب کاربری خود در کیف پول دیجیتال می‌شود.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داشبورد کاربری به طور پیش فرض نمایش داده می‌شود.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بخش "تاریخچه تراکنش‌ها" در داشبورد کاربری، لیستی از تراکنش‌های اخیر انجام شده در حساب کاربری را نمایش می‌دهد.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وضعیت تراکنش (تأیید شده، معلق یا لغو شده)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می‌تواند با کلیک بر روی هر تراکنش، جزئیات بیشتر آن را مشاهده کند.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جزئیات بیشتر تراکنش ممکن است شامل موارد زیر باشد: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شناسه تراکنش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اطلاعات مربوط به بلوک (در صورت وجود)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می تواند از نوار جستجو برای یافتن تراکنش‌های خاص بر اساس تاریخ، نوع تراکنش، مبلغ، آدرس فرستنده یا گیرنده و سایر معیارهای مرتبط استفاده کند.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می‌تواند تراکنش‌ها را بر اساس معیارهای مختلف مانند تاریخ، نوع تراکنش، مبلغ و وضعیت مرتب کند.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می‌تواند تراکنش‌ها را به صورت فایل </a:t>
                      </a: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CSV</a:t>
                      </a:r>
                      <a:r>
                        <a:rPr lang="en-US" sz="1100" kern="100" dirty="0">
                          <a:effectLst/>
                          <a:latin typeface="B Nazanin" panose="00000400000000000000" pitchFamily="2" charset="-78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ar-SA" sz="1100" kern="100" dirty="0">
                          <a:effectLst/>
                          <a:latin typeface="B Nazanin" panose="00000400000000000000" pitchFamily="2" charset="-78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یا </a:t>
                      </a: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PDF</a:t>
                      </a: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 برای ذخیره</a:t>
                      </a: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‌</a:t>
                      </a: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سازی یا تحلیل آفلاین دانلود کند.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3466" marR="6346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86371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4543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16351" y="4681661"/>
            <a:ext cx="515416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14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6F3B560-B641-141E-0580-3D280E05D7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517456"/>
              </p:ext>
            </p:extLst>
          </p:nvPr>
        </p:nvGraphicFramePr>
        <p:xfrm>
          <a:off x="692161" y="1718976"/>
          <a:ext cx="7759678" cy="1705547"/>
        </p:xfrm>
        <a:graphic>
          <a:graphicData uri="http://schemas.openxmlformats.org/drawingml/2006/table">
            <a:tbl>
              <a:tblPr firstRow="1" firstCol="1" bandRow="1"/>
              <a:tblGrid>
                <a:gridCol w="1965037">
                  <a:extLst>
                    <a:ext uri="{9D8B030D-6E8A-4147-A177-3AD203B41FA5}">
                      <a16:colId xmlns:a16="http://schemas.microsoft.com/office/drawing/2014/main" val="3669305502"/>
                    </a:ext>
                  </a:extLst>
                </a:gridCol>
                <a:gridCol w="5794641">
                  <a:extLst>
                    <a:ext uri="{9D8B030D-6E8A-4147-A177-3AD203B41FA5}">
                      <a16:colId xmlns:a16="http://schemas.microsoft.com/office/drawing/2014/main" val="1393458256"/>
                    </a:ext>
                  </a:extLst>
                </a:gridCol>
              </a:tblGrid>
              <a:tr h="19296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Use Case</a:t>
                      </a:r>
                      <a:endParaRPr lang="en-US" sz="1200" kern="10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832" marR="7483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tc>
                  <a:txBody>
                    <a:bodyPr/>
                    <a:lstStyle/>
                    <a:p>
                      <a:pPr marL="109220" indent="-10922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ارائه امکان خروج از حساب کاربری کیف پول دیجیتال به کاربران جهت ایمن</a:t>
                      </a:r>
                      <a:r>
                        <a:rPr lang="en-US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‌</a:t>
                      </a:r>
                      <a:r>
                        <a:rPr lang="ar-SA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سازی حساب خود و جلوگیری از دسترسی غیرمجاز</a:t>
                      </a:r>
                      <a:endParaRPr lang="en-US" sz="1200" kern="10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832" marR="7483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6156034"/>
                  </a:ext>
                </a:extLst>
              </a:tr>
              <a:tr h="7686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Goals in context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832" marR="7483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ایمن</a:t>
                      </a: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‌</a:t>
                      </a: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سازی حساب کاربری با خروج از آن در زمان عدم استفاده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r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جلوگیری از دسترسی غیرمجاز به حساب کاربری و دارایی‌های دیجیتال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حفظ حریم خصوصی و امنیت اطلاعات حساب کاربری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832" marR="7483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0532513"/>
                  </a:ext>
                </a:extLst>
              </a:tr>
              <a:tr h="74394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Scenario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832" marR="7483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وارد حساب کاربری خود در کیف پول دیجیتال می‌شود.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از طریق منوی کاربری یا دکمه‌ای که برای خروج از حساب کاربری تعبیه شده‌است، اقدام به خروج از حساب می‌کند.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سیستم کیف پول دیجیتال، کاربر را از حساب کاربری خود خارج می‌کند و به صفحه ورود به سیستم هدایت می‌کند.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تمامی جلسات فعال کاربر در دستگاه‌های مختلف به طور خودکار بسته می‌شود.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832" marR="74832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3030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0247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10809" y="4681661"/>
            <a:ext cx="437830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15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5CAE180-F90F-68CD-122E-64DD324954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4616770"/>
              </p:ext>
            </p:extLst>
          </p:nvPr>
        </p:nvGraphicFramePr>
        <p:xfrm>
          <a:off x="719424" y="773791"/>
          <a:ext cx="7705152" cy="3595918"/>
        </p:xfrm>
        <a:graphic>
          <a:graphicData uri="http://schemas.openxmlformats.org/drawingml/2006/table">
            <a:tbl>
              <a:tblPr firstRow="1" firstCol="1" bandRow="1"/>
              <a:tblGrid>
                <a:gridCol w="1951230">
                  <a:extLst>
                    <a:ext uri="{9D8B030D-6E8A-4147-A177-3AD203B41FA5}">
                      <a16:colId xmlns:a16="http://schemas.microsoft.com/office/drawing/2014/main" val="2423022800"/>
                    </a:ext>
                  </a:extLst>
                </a:gridCol>
                <a:gridCol w="5753922">
                  <a:extLst>
                    <a:ext uri="{9D8B030D-6E8A-4147-A177-3AD203B41FA5}">
                      <a16:colId xmlns:a16="http://schemas.microsoft.com/office/drawing/2014/main" val="3674468560"/>
                    </a:ext>
                  </a:extLst>
                </a:gridCol>
              </a:tblGrid>
              <a:tr h="1901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Use Case</a:t>
                      </a:r>
                      <a:endParaRPr lang="en-US" sz="1200" kern="10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306" marR="743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tc>
                  <a:txBody>
                    <a:bodyPr/>
                    <a:lstStyle/>
                    <a:p>
                      <a:pPr marL="109220" indent="-10922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ارائه امکان ویرایش اطلاعات حساب کاربری به کاربران جهت به</a:t>
                      </a:r>
                      <a:r>
                        <a:rPr lang="fa-IR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‌</a:t>
                      </a:r>
                      <a:r>
                        <a:rPr lang="ar-SA" sz="11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رورسانی اطلاعات شخصی و تنظیمات حساب خود</a:t>
                      </a:r>
                      <a:endParaRPr lang="en-US" sz="1100" kern="10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306" marR="743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6153147"/>
                  </a:ext>
                </a:extLst>
              </a:tr>
              <a:tr h="158310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Goals in context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306" marR="743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به‌روزرسانی اطلاعات شخصی مانند شماره تلفن همراه، آدرس محل سکونت و امکان بارگزاری و تغییر عکس پروفایل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تغییر رمز عبور حساب کاربری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فعال یا غیرفعال کردن احراز هویت دو عاملی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تنظیمات اعلان‌های مربوط به حساب کاربری را تغییر دهید</a:t>
                      </a:r>
                      <a:r>
                        <a:rPr lang="en-US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اطلاعات حساب کاربری خود را برای اهداف امنیتی یا تحلیلی مشاهده کنید.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306" marR="743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2493777"/>
                  </a:ext>
                </a:extLst>
              </a:tr>
              <a:tr h="182271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Scenario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306" marR="743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وارد حساب کاربری خود در کیف پول دیجیتال می‌شود.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از طریق منوی کاربری یا دکمه‌ای که برای ویرایش حساب کاربری تعبیه شده‌است، به بخش تنظیمات حساب کاربری هدایت می‌شود.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در بخش تنظیمات حساب کاربری، کاربر می‌تواند اطلاعات مختلفی مانند موارد زیر را تغییر دهد: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اطلاعات شخصی (شماره تلفن همراه، آدرس محل سکونت)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رمز عبور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احراز هویت دو عاملی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تنظیمات اعلان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می‌تواند با ویرایش اطلاعات مربوطه و ذخیره تغییرات، اطلاعات حساب کاربری خود را به‌روزرسانی کن.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سیستم کیف پول دیجیتال، کاربر را از به‌روزرسانی اطلاعات حساب کاربری خود مطلع می‌کند.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4306" marR="7430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2187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8332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05267" y="4681661"/>
            <a:ext cx="448914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16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5997ECF-0B59-EDFF-B9ED-673BB04D18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67390"/>
              </p:ext>
            </p:extLst>
          </p:nvPr>
        </p:nvGraphicFramePr>
        <p:xfrm>
          <a:off x="728749" y="484417"/>
          <a:ext cx="7686501" cy="4202733"/>
        </p:xfrm>
        <a:graphic>
          <a:graphicData uri="http://schemas.openxmlformats.org/drawingml/2006/table">
            <a:tbl>
              <a:tblPr firstRow="1" firstCol="1" bandRow="1"/>
              <a:tblGrid>
                <a:gridCol w="1946505">
                  <a:extLst>
                    <a:ext uri="{9D8B030D-6E8A-4147-A177-3AD203B41FA5}">
                      <a16:colId xmlns:a16="http://schemas.microsoft.com/office/drawing/2014/main" val="2099783975"/>
                    </a:ext>
                  </a:extLst>
                </a:gridCol>
                <a:gridCol w="5739996">
                  <a:extLst>
                    <a:ext uri="{9D8B030D-6E8A-4147-A177-3AD203B41FA5}">
                      <a16:colId xmlns:a16="http://schemas.microsoft.com/office/drawing/2014/main" val="2170079356"/>
                    </a:ext>
                  </a:extLst>
                </a:gridCol>
              </a:tblGrid>
              <a:tr h="29116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Use Case</a:t>
                      </a:r>
                      <a:endParaRPr lang="en-US" sz="1200" kern="100" dirty="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8924" marR="5892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ارائه امکان مدیریت اطلاعات بانکی به کاربران جهت افزودن، ویرایش یا حذف حساب های بانکی متصل به کیف پول دیجیتال برای انجام تراکنش‌های مالی</a:t>
                      </a:r>
                      <a:endParaRPr lang="en-US" sz="1100" kern="100" dirty="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8924" marR="5892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816489"/>
                  </a:ext>
                </a:extLst>
              </a:tr>
              <a:tr h="133253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Goals in context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8924" marR="5892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افزودن حساب بانکی جدید به کیف پول دیجیتال برای واریز و برداشت وجه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ویرایش اطلاعات حساب بانکی متصل مانند شماره حساب، نام بانک و ...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حذف حساب بانکی متصل از کیف پول دیجیتال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مشاهده لیست حساب‌های بانکی متصل به کیف پول دیجیتال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تعیین حساب بانکی پیش فرض برای انجام تراکنش‌های مالی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8924" marR="5892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1358368"/>
                  </a:ext>
                </a:extLst>
              </a:tr>
              <a:tr h="218372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Scenario</a:t>
                      </a:r>
                      <a:endParaRPr lang="en-US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8924" marR="5892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وارد حساب کاربری خود در کیف پول دیجیتال می‌شود.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از طریق منوی کاربری یا دکمه‌ای که برای مدیریت اطلاعات بانکی تعبیه شده است، به بخش مدیریت اطلاعات بانکی هدایت می‌شود.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در بخش مدیریت اطلاعات بانکی، کاربر می‌تواند اقدامات زیر را انجام دهد: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حساب بانکی جدید اضافه کند: کاربر با وارد کردن اطلاعات مربوط به حساب بانکی خود مانند شماره حساب، نام بانک و ...، می‌تواند حساب بانکی جدیدی به کیف پول دیجیتال خود اضافه کند.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اطلاعات حساب بانکی متصل را ویرایش کند: کاربر می‌تواند اطلاعات حساب بانکی متصل مانند شماره حساب، نام بانک و ... را ویرایش کند.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حساب بانکی متصل را حذف کند: کاربر می‌تواند حساب بانکی متصل را از کیف پول دیجیتال خود حذف کند.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لیست حساب‌های بانکی متصل را مشاهده کند: کاربر می‌تواند لیست حساب‌های بانکی متصل به کیف پول دیجیتال خود را مشاهده کند.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حساب بانکی پیش فرض را تعیین کند: کاربر می‌تواند حساب بانکی پیش فرض را برای انجام تراکنش‌های مالی تعیین کند.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ar-SA" sz="11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سیستم کیف پول دیجیتال، کاربر را از انجام عملیات مورد نظر خود مانند افزودن، ویرایش، حذف یا تعیین حساب بانکی پیش فرض مطلع می‌کند.</a:t>
                      </a:r>
                      <a:endParaRPr lang="en-US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8924" marR="5892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3147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571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05267" y="4681661"/>
            <a:ext cx="448914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17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658FE6-A91E-59DF-310E-814A78AF6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1111700"/>
              </p:ext>
            </p:extLst>
          </p:nvPr>
        </p:nvGraphicFramePr>
        <p:xfrm>
          <a:off x="726306" y="795182"/>
          <a:ext cx="7691387" cy="3553135"/>
        </p:xfrm>
        <a:graphic>
          <a:graphicData uri="http://schemas.openxmlformats.org/drawingml/2006/table">
            <a:tbl>
              <a:tblPr firstRow="1" firstCol="1" bandRow="1"/>
              <a:tblGrid>
                <a:gridCol w="1947743">
                  <a:extLst>
                    <a:ext uri="{9D8B030D-6E8A-4147-A177-3AD203B41FA5}">
                      <a16:colId xmlns:a16="http://schemas.microsoft.com/office/drawing/2014/main" val="1845513331"/>
                    </a:ext>
                  </a:extLst>
                </a:gridCol>
                <a:gridCol w="5743644">
                  <a:extLst>
                    <a:ext uri="{9D8B030D-6E8A-4147-A177-3AD203B41FA5}">
                      <a16:colId xmlns:a16="http://schemas.microsoft.com/office/drawing/2014/main" val="2497103251"/>
                    </a:ext>
                  </a:extLst>
                </a:gridCol>
              </a:tblGrid>
              <a:tr h="20246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kern="100" dirty="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Use Case</a:t>
                      </a:r>
                      <a:endParaRPr lang="en-US" sz="1300" kern="100" dirty="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930" marR="549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tc>
                  <a:txBody>
                    <a:bodyPr/>
                    <a:lstStyle/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200" kern="100">
                          <a:solidFill>
                            <a:srgbClr val="000000"/>
                          </a:solidFill>
                          <a:effectLst/>
                          <a:highlight>
                            <a:srgbClr val="D5DCE4"/>
                          </a:highlight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ارائه امکان انتقال وجه از کیف پول دیجیتال به کیف پول دیجیتال یا حساب بانکی دیگر</a:t>
                      </a:r>
                      <a:endParaRPr lang="en-US" sz="1300" kern="100">
                        <a:effectLst/>
                        <a:highlight>
                          <a:srgbClr val="D5DCE4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930" marR="549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6722877"/>
                  </a:ext>
                </a:extLst>
              </a:tr>
              <a:tr h="80647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Goals in context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930" marR="549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انتقال به کیف پول دیجیتال دیگر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انتقال به حساب بانکی دیگر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پرداخت هزینه کالا یا خدمات با استفاده از سپردۀ ذخیره‌شده در کیف پول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930" marR="549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7821630"/>
                  </a:ext>
                </a:extLst>
              </a:tr>
              <a:tr h="253686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300" kern="1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Scenario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930" marR="549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فرستنده وارد حساب کاربری خود در کیف پول دیجیتال می‌شود.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فرستنده از طریق منوی انتقال وجه یا دکمه‌ای که برای این منظور تعبیه شده است، اقدام به انتقال وجه می‌کند.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در بخش انتقال وجه، کاربر فرستنده باید اطلاعات زیر را وارد کند: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مبلغ انتقال: وارد کردن مبلغی که می‌خواهد انتقال دهد.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آدرس گیرنده: وارد کردن آدرس کیف پول دیجیتال یا اطلاعات حساب بانکی گیرنده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کارمزد تراکنش (اختیاری): انتخاب کارمزد تراکنش (در صورت وجود گزینه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‌</a:t>
                      </a: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های مختلف)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یادداشت (اختیاری): افزودن یادداشت برای گیرنده (اختیاری)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فرستنده پس از بررسی اطلاعات وارد شده، تراکنش را تأیید می‌کند.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سیستم کیف پول دیجیتال، موجودی حساب کاربر فرستنده را برای انجام تراکنش بررسی می‌کند.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در صورت تأیید موجودی کافی، سیستم کیف پول دیجیتال، تراکنش را بر روی بلاکچین پردازش می‌کند.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فرستنده پس از تکمیل موفقیت آمیز تراکنش، پیام تأیید دریافت می‌کند.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pPr marL="342900" lvl="0" indent="-342900" algn="just" rtl="1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ar-SA" sz="1200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B Nazanin" panose="00000400000000000000" pitchFamily="2" charset="-78"/>
                        </a:rPr>
                        <a:t>کاربر گیرنده نیز ممکن است بر اساس نوع تراکنش، پیامی مبنی بر دریافت وجه دریافت کند.</a:t>
                      </a:r>
                      <a:endParaRPr lang="en-US" sz="13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4930" marR="5493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956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5772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1357554" y="2140652"/>
            <a:ext cx="6428891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 Case Diagrams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96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72015" y="4681661"/>
            <a:ext cx="476623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18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341C4AE-11FD-DE92-B970-FDA2E8F9E18C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387312"/>
            <a:ext cx="9144000" cy="4368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278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94183" y="4681661"/>
            <a:ext cx="471081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80806D-0C81-DB50-9FE3-CCE215DD7B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</a:blip>
          <a:srcRect t="9418" b="8094"/>
          <a:stretch/>
        </p:blipFill>
        <p:spPr>
          <a:xfrm>
            <a:off x="649509" y="438906"/>
            <a:ext cx="7844982" cy="4242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92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1357554" y="2140652"/>
            <a:ext cx="6428891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Key Components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263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94183" y="4681661"/>
            <a:ext cx="509875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20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5C4128-1771-E09D-B724-30EFCCECD22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</a:blip>
          <a:srcRect t="14114" b="12619"/>
          <a:stretch/>
        </p:blipFill>
        <p:spPr>
          <a:xfrm>
            <a:off x="1159915" y="508950"/>
            <a:ext cx="6824170" cy="412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6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83099" y="4681661"/>
            <a:ext cx="532041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21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794535-CA83-2A63-A6B0-FC3706D4664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CFCFC"/>
              </a:clrFrom>
              <a:clrTo>
                <a:srgbClr val="FCFC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68201" y="0"/>
            <a:ext cx="580759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502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1357554" y="2140652"/>
            <a:ext cx="6428891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UML Diagram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849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49876" y="4681661"/>
            <a:ext cx="509847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22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358EA-1048-1F9F-89AD-9A65F6973FA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82257" y="22578"/>
            <a:ext cx="5579486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330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1357554" y="2140652"/>
            <a:ext cx="6428891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Methodology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592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94183" y="4681661"/>
            <a:ext cx="515416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23</a:t>
            </a:r>
          </a:p>
        </p:txBody>
      </p:sp>
      <p:sp>
        <p:nvSpPr>
          <p:cNvPr id="3" name="Google Shape;1031;p25">
            <a:extLst>
              <a:ext uri="{FF2B5EF4-FFF2-40B4-BE49-F238E27FC236}">
                <a16:creationId xmlns:a16="http://schemas.microsoft.com/office/drawing/2014/main" id="{EAE90904-A50F-6989-7EA6-3396D3B00804}"/>
              </a:ext>
            </a:extLst>
          </p:cNvPr>
          <p:cNvSpPr txBox="1">
            <a:spLocks/>
          </p:cNvSpPr>
          <p:nvPr/>
        </p:nvSpPr>
        <p:spPr>
          <a:xfrm>
            <a:off x="713100" y="1114375"/>
            <a:ext cx="7710900" cy="1028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Flexibility and Rapid Adaptation with SCRUM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Structured and Thorough Documentation with Unified Process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4ACFDF-D772-3DEE-6800-EA07EBDF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Unified Process Model + Scrum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409785-406F-2CFA-44CB-1D761E16657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819" t="17455" r="11859" b="19946"/>
          <a:stretch/>
        </p:blipFill>
        <p:spPr>
          <a:xfrm>
            <a:off x="2331013" y="2057883"/>
            <a:ext cx="4488873" cy="2623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296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99725" y="4681661"/>
            <a:ext cx="526499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24</a:t>
            </a:r>
          </a:p>
        </p:txBody>
      </p:sp>
      <p:sp>
        <p:nvSpPr>
          <p:cNvPr id="3" name="Google Shape;1031;p25">
            <a:extLst>
              <a:ext uri="{FF2B5EF4-FFF2-40B4-BE49-F238E27FC236}">
                <a16:creationId xmlns:a16="http://schemas.microsoft.com/office/drawing/2014/main" id="{EAE90904-A50F-6989-7EA6-3396D3B00804}"/>
              </a:ext>
            </a:extLst>
          </p:cNvPr>
          <p:cNvSpPr txBox="1">
            <a:spLocks/>
          </p:cNvSpPr>
          <p:nvPr/>
        </p:nvSpPr>
        <p:spPr>
          <a:xfrm>
            <a:off x="716550" y="1413163"/>
            <a:ext cx="7710900" cy="277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FF0000"/>
                </a:solidFill>
              </a:rPr>
              <a:t>Inception Phase (Unified Process)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Define project scope and objectives.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Gather high-level requirements.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Conduct feasibility studies.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FF0000"/>
                </a:solidFill>
              </a:rPr>
              <a:t>Elaboration Phase (Unified Process)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Refine project scope and objectives.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Perform detailed requirements gathering and analysis.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Develop initial architectural design.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4ACFDF-D772-3DEE-6800-EA07EBDF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Combined Methodology in Action</a:t>
            </a:r>
          </a:p>
        </p:txBody>
      </p:sp>
    </p:spTree>
    <p:extLst>
      <p:ext uri="{BB962C8B-B14F-4D97-AF65-F5344CB8AC3E}">
        <p14:creationId xmlns:p14="http://schemas.microsoft.com/office/powerpoint/2010/main" val="2981407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99725" y="4681661"/>
            <a:ext cx="526499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25</a:t>
            </a:r>
          </a:p>
        </p:txBody>
      </p:sp>
      <p:sp>
        <p:nvSpPr>
          <p:cNvPr id="3" name="Google Shape;1031;p25">
            <a:extLst>
              <a:ext uri="{FF2B5EF4-FFF2-40B4-BE49-F238E27FC236}">
                <a16:creationId xmlns:a16="http://schemas.microsoft.com/office/drawing/2014/main" id="{EAE90904-A50F-6989-7EA6-3396D3B00804}"/>
              </a:ext>
            </a:extLst>
          </p:cNvPr>
          <p:cNvSpPr txBox="1">
            <a:spLocks/>
          </p:cNvSpPr>
          <p:nvPr/>
        </p:nvSpPr>
        <p:spPr>
          <a:xfrm>
            <a:off x="716550" y="1241367"/>
            <a:ext cx="7710900" cy="3136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FF0000"/>
                </a:solidFill>
              </a:rPr>
              <a:t>Sprint Planning (SCRUM)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Decompose features into smaller user stories.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Prioritize backlog items.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Plan sprint goals and tasks.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FF0000"/>
                </a:solidFill>
              </a:rPr>
              <a:t>Development Sprints (SCRUM)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Conduct iterative development cycles.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Hold daily stand-up meetings to track progress.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Implement continuous integration and testing.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Regularly review and demonstrate completed increments to stakeholders.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4ACFDF-D772-3DEE-6800-EA07EBDF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Combined Methodology in Action</a:t>
            </a:r>
          </a:p>
        </p:txBody>
      </p:sp>
    </p:spTree>
    <p:extLst>
      <p:ext uri="{BB962C8B-B14F-4D97-AF65-F5344CB8AC3E}">
        <p14:creationId xmlns:p14="http://schemas.microsoft.com/office/powerpoint/2010/main" val="2397644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99725" y="4681661"/>
            <a:ext cx="526499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26</a:t>
            </a:r>
          </a:p>
        </p:txBody>
      </p:sp>
      <p:sp>
        <p:nvSpPr>
          <p:cNvPr id="3" name="Google Shape;1031;p25">
            <a:extLst>
              <a:ext uri="{FF2B5EF4-FFF2-40B4-BE49-F238E27FC236}">
                <a16:creationId xmlns:a16="http://schemas.microsoft.com/office/drawing/2014/main" id="{EAE90904-A50F-6989-7EA6-3396D3B00804}"/>
              </a:ext>
            </a:extLst>
          </p:cNvPr>
          <p:cNvSpPr txBox="1">
            <a:spLocks/>
          </p:cNvSpPr>
          <p:nvPr/>
        </p:nvSpPr>
        <p:spPr>
          <a:xfrm>
            <a:off x="716550" y="1471699"/>
            <a:ext cx="7710900" cy="2200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FF0000"/>
                </a:solidFill>
              </a:rPr>
              <a:t>Transition Phase (Unified Process)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Finalize system deployment and user training.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Conduct acceptance testing.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FF0000"/>
                </a:solidFill>
              </a:rPr>
              <a:t>Sprint Retrospective (SCRUM)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Reflect on sprint outcomes and identify process improvements.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Adjust and adapt practices for subsequent sprints.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4ACFDF-D772-3DEE-6800-EA07EBDF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Combined Methodology in Action</a:t>
            </a:r>
          </a:p>
        </p:txBody>
      </p:sp>
    </p:spTree>
    <p:extLst>
      <p:ext uri="{BB962C8B-B14F-4D97-AF65-F5344CB8AC3E}">
        <p14:creationId xmlns:p14="http://schemas.microsoft.com/office/powerpoint/2010/main" val="723961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94183" y="4681661"/>
            <a:ext cx="515416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27</a:t>
            </a:r>
          </a:p>
        </p:txBody>
      </p:sp>
      <p:sp>
        <p:nvSpPr>
          <p:cNvPr id="3" name="Google Shape;1031;p25">
            <a:extLst>
              <a:ext uri="{FF2B5EF4-FFF2-40B4-BE49-F238E27FC236}">
                <a16:creationId xmlns:a16="http://schemas.microsoft.com/office/drawing/2014/main" id="{EAE90904-A50F-6989-7EA6-3396D3B00804}"/>
              </a:ext>
            </a:extLst>
          </p:cNvPr>
          <p:cNvSpPr txBox="1">
            <a:spLocks/>
          </p:cNvSpPr>
          <p:nvPr/>
        </p:nvSpPr>
        <p:spPr>
          <a:xfrm>
            <a:off x="720000" y="1638814"/>
            <a:ext cx="7710900" cy="1865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Enhanced Collaboration and Communication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Early and Frequent Delivery of Value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Proactive Risk Management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Comprehensive Documentation and Process Discipline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4ACFDF-D772-3DEE-6800-EA07EBDF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Benefits of the Hybrid Approach</a:t>
            </a:r>
          </a:p>
        </p:txBody>
      </p:sp>
    </p:spTree>
    <p:extLst>
      <p:ext uri="{BB962C8B-B14F-4D97-AF65-F5344CB8AC3E}">
        <p14:creationId xmlns:p14="http://schemas.microsoft.com/office/powerpoint/2010/main" val="1685000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32977" y="4681661"/>
            <a:ext cx="272123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2</a:t>
            </a:r>
          </a:p>
        </p:txBody>
      </p:sp>
      <p:sp>
        <p:nvSpPr>
          <p:cNvPr id="12" name="Google Shape;1031;p25">
            <a:extLst>
              <a:ext uri="{FF2B5EF4-FFF2-40B4-BE49-F238E27FC236}">
                <a16:creationId xmlns:a16="http://schemas.microsoft.com/office/drawing/2014/main" id="{CFF3C5C1-A1F2-1A83-4E9B-5DE0B3A50231}"/>
              </a:ext>
            </a:extLst>
          </p:cNvPr>
          <p:cNvSpPr txBox="1">
            <a:spLocks/>
          </p:cNvSpPr>
          <p:nvPr/>
        </p:nvSpPr>
        <p:spPr>
          <a:xfrm>
            <a:off x="1561571" y="1721080"/>
            <a:ext cx="2644668" cy="1701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600" dirty="0"/>
              <a:t>A platform for users to manage their finances, conduct transactions, and access banking services.</a:t>
            </a:r>
          </a:p>
        </p:txBody>
      </p:sp>
      <p:sp>
        <p:nvSpPr>
          <p:cNvPr id="5" name="Google Shape;1030;p25">
            <a:extLst>
              <a:ext uri="{FF2B5EF4-FFF2-40B4-BE49-F238E27FC236}">
                <a16:creationId xmlns:a16="http://schemas.microsoft.com/office/drawing/2014/main" id="{94123D4C-FDDF-1A9D-0A01-231B9EAA3C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Digital Banking Wallet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4D1FBB-02D3-D210-2306-F2FD873F55A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58941" y="1179405"/>
            <a:ext cx="1685859" cy="342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78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1357554" y="2140652"/>
            <a:ext cx="6428891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Sprints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54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944784" y="2168787"/>
            <a:ext cx="7254431" cy="805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calculation of workload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28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3" name="Google Shape;1030;p25">
            <a:extLst>
              <a:ext uri="{FF2B5EF4-FFF2-40B4-BE49-F238E27FC236}">
                <a16:creationId xmlns:a16="http://schemas.microsoft.com/office/drawing/2014/main" id="{A1D57B2F-17A7-DF65-1042-9FADAA3764D3}"/>
              </a:ext>
            </a:extLst>
          </p:cNvPr>
          <p:cNvSpPr txBox="1">
            <a:spLocks/>
          </p:cNvSpPr>
          <p:nvPr/>
        </p:nvSpPr>
        <p:spPr>
          <a:xfrm>
            <a:off x="94183" y="4681661"/>
            <a:ext cx="515416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28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70085F-0B04-51C3-0E81-4CE2B0D1D86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599" y="1374380"/>
            <a:ext cx="7919344" cy="239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541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CF90812-B6DE-E6A5-707B-FEECB8A5F8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309156"/>
              </p:ext>
            </p:extLst>
          </p:nvPr>
        </p:nvGraphicFramePr>
        <p:xfrm>
          <a:off x="1638077" y="484417"/>
          <a:ext cx="5867845" cy="4118287"/>
        </p:xfrm>
        <a:graphic>
          <a:graphicData uri="http://schemas.openxmlformats.org/drawingml/2006/table">
            <a:tbl>
              <a:tblPr rtl="1"/>
              <a:tblGrid>
                <a:gridCol w="2768768">
                  <a:extLst>
                    <a:ext uri="{9D8B030D-6E8A-4147-A177-3AD203B41FA5}">
                      <a16:colId xmlns:a16="http://schemas.microsoft.com/office/drawing/2014/main" val="821310588"/>
                    </a:ext>
                  </a:extLst>
                </a:gridCol>
                <a:gridCol w="631474">
                  <a:extLst>
                    <a:ext uri="{9D8B030D-6E8A-4147-A177-3AD203B41FA5}">
                      <a16:colId xmlns:a16="http://schemas.microsoft.com/office/drawing/2014/main" val="2958744952"/>
                    </a:ext>
                  </a:extLst>
                </a:gridCol>
                <a:gridCol w="806344">
                  <a:extLst>
                    <a:ext uri="{9D8B030D-6E8A-4147-A177-3AD203B41FA5}">
                      <a16:colId xmlns:a16="http://schemas.microsoft.com/office/drawing/2014/main" val="3031917895"/>
                    </a:ext>
                  </a:extLst>
                </a:gridCol>
                <a:gridCol w="738336">
                  <a:extLst>
                    <a:ext uri="{9D8B030D-6E8A-4147-A177-3AD203B41FA5}">
                      <a16:colId xmlns:a16="http://schemas.microsoft.com/office/drawing/2014/main" val="2266779141"/>
                    </a:ext>
                  </a:extLst>
                </a:gridCol>
                <a:gridCol w="922923">
                  <a:extLst>
                    <a:ext uri="{9D8B030D-6E8A-4147-A177-3AD203B41FA5}">
                      <a16:colId xmlns:a16="http://schemas.microsoft.com/office/drawing/2014/main" val="256064818"/>
                    </a:ext>
                  </a:extLst>
                </a:gridCol>
              </a:tblGrid>
              <a:tr h="174163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31869B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عنوان المان‌ها (منطبق با پروپزال)</a:t>
                      </a:r>
                    </a:p>
                  </a:txBody>
                  <a:tcPr marL="0" marR="46891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1869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6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31869B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نوع المان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1869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6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31869B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نوع حجم کار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1869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6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31869B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نوع کار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1869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 fontAlgn="ctr"/>
                      <a:r>
                        <a:rPr lang="fa-IR" sz="600" b="1" i="0" u="none" strike="noStrike">
                          <a:solidFill>
                            <a:srgbClr val="FFFFFF"/>
                          </a:solidFill>
                          <a:effectLst/>
                          <a:highlight>
                            <a:srgbClr val="31869B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حجم کار (نفرساعت)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186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6135759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 ثبت نام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237091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 ارسال کد تایید 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30096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 احراز هویت کاربر (شامل احراز هویت بیومتریک)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فوق العاده 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007771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 لاگین 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معمولی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491835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 مدیریت جلسات (</a:t>
                      </a:r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session managemet)Security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بسیار 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240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359364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 بروزرسانی اطلاعات شخصی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796899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 فراموشی رمز عبور 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معمولی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7761373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 ارسال کد یکبارمصرف(</a:t>
                      </a:r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otp)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186933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 ایجاد رمز ورود جدید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معمولی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6618213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 تغییر رمز عبور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معمولی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606274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 تنظیم سوال امنیتی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معمولی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137252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رابط کاربری صفحه ی اصلی 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بسیار 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160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2786003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رابط کاربری داشبورد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بسیار 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160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161110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 سرویس بارگذاری و نمایش تصویر 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690125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رابط کاربری بارگذاری و نمایش تصویر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معمولی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885771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 بروزرسانی اطلاعات شخصی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1779397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 اطلاع رسانی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بسیار 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240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8283043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رابط کاربری اطلاع رسانی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بسیار 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160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733324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استعلام تراکنش ها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گزارش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0443048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 افزایش موجودی کیف پول 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7805663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رابط کاربری افزایش موجودی کیف پول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280045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 برداشت موجودی از کیف پول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8073964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رابط کاربری برداشت موجودی از کیف پول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18888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 پرداخت خودکار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29625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رابط کاربری پرداخت خودکار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7463602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 انتقال کیف به کیف 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4490680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رابط کاربری انتقال کیف به کیف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364974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 صورتحساب کیف پول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3643963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رابط کاربری گزارش صورتحساب کیف پول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معمولی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4815350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جمع آوری و پیش پردازش داده برای مدل هوش مصنوعی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پردازش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فوق العاده 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360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4191905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ارزیابی و تست مدل 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پردازش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بسیار 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240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6185491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رابط کاربری مدل هوش مصنوعی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فرم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بسیار 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160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635678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طراحی معماری </a:t>
                      </a:r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rnn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پردازش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بسیار 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240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8174516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اموزش مدل هوش مصنوعی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پردازش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فوق العاده 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360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509305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استقرار مدل هوش مصنوعی </a:t>
                      </a:r>
                    </a:p>
                  </a:txBody>
                  <a:tcPr marL="0" marR="46891" marT="0" marB="0" anchor="ctr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پردازش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پیچیده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7DEE8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685339"/>
                  </a:ext>
                </a:extLst>
              </a:tr>
              <a:tr h="109559"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نگهداری و بروزرسانی مدل هوش مصنوعی </a:t>
                      </a:r>
                    </a:p>
                  </a:txBody>
                  <a:tcPr marL="0" marR="46891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سرویس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معمولی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r" rtl="1" fontAlgn="ctr"/>
                      <a:r>
                        <a:rPr lang="fa-IR" sz="6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AEEF3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ایجاد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6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E4DFEC"/>
                          </a:highlight>
                          <a:latin typeface="B Nazanin" panose="00000400000000000000" pitchFamily="2" charset="-78"/>
                          <a:cs typeface="B Nazanin" panose="00000400000000000000" pitchFamily="2" charset="-78"/>
                        </a:rPr>
                        <a:t>120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F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724760"/>
                  </a:ext>
                </a:extLst>
              </a:tr>
            </a:tbl>
          </a:graphicData>
        </a:graphic>
      </p:graphicFrame>
      <p:sp>
        <p:nvSpPr>
          <p:cNvPr id="10" name="Google Shape;1030;p25">
            <a:extLst>
              <a:ext uri="{FF2B5EF4-FFF2-40B4-BE49-F238E27FC236}">
                <a16:creationId xmlns:a16="http://schemas.microsoft.com/office/drawing/2014/main" id="{EEE6DC0B-E889-0336-51F4-1EED7E88AE46}"/>
              </a:ext>
            </a:extLst>
          </p:cNvPr>
          <p:cNvSpPr txBox="1">
            <a:spLocks/>
          </p:cNvSpPr>
          <p:nvPr/>
        </p:nvSpPr>
        <p:spPr>
          <a:xfrm>
            <a:off x="94183" y="4681661"/>
            <a:ext cx="515416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29</a:t>
            </a:r>
          </a:p>
        </p:txBody>
      </p:sp>
    </p:spTree>
    <p:extLst>
      <p:ext uri="{BB962C8B-B14F-4D97-AF65-F5344CB8AC3E}">
        <p14:creationId xmlns:p14="http://schemas.microsoft.com/office/powerpoint/2010/main" val="536481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944784" y="2168787"/>
            <a:ext cx="7254431" cy="805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Risk Analysis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78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1357554" y="710863"/>
            <a:ext cx="6428891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417C8F-F732-3C44-F53B-D202BAE361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417" y="1141960"/>
            <a:ext cx="3859164" cy="344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5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94183" y="4681661"/>
            <a:ext cx="515416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30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DD91B55-8D70-CA5F-5EB9-81690B375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153180"/>
              </p:ext>
            </p:extLst>
          </p:nvPr>
        </p:nvGraphicFramePr>
        <p:xfrm>
          <a:off x="814067" y="484417"/>
          <a:ext cx="7515866" cy="4215500"/>
        </p:xfrm>
        <a:graphic>
          <a:graphicData uri="http://schemas.openxmlformats.org/drawingml/2006/table">
            <a:tbl>
              <a:tblPr firstRow="1" bandRow="1">
                <a:tableStyleId>{8AF05453-7B27-4EEC-B5D0-6249CA03A223}</a:tableStyleId>
              </a:tblPr>
              <a:tblGrid>
                <a:gridCol w="3757933">
                  <a:extLst>
                    <a:ext uri="{9D8B030D-6E8A-4147-A177-3AD203B41FA5}">
                      <a16:colId xmlns:a16="http://schemas.microsoft.com/office/drawing/2014/main" val="260905819"/>
                    </a:ext>
                  </a:extLst>
                </a:gridCol>
                <a:gridCol w="3757933">
                  <a:extLst>
                    <a:ext uri="{9D8B030D-6E8A-4147-A177-3AD203B41FA5}">
                      <a16:colId xmlns:a16="http://schemas.microsoft.com/office/drawing/2014/main" val="1385321677"/>
                    </a:ext>
                  </a:extLst>
                </a:gridCol>
              </a:tblGrid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Market Research</a:t>
                      </a:r>
                      <a:endParaRPr lang="en-US" sz="1200" b="1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Statista, google trends, SurveyMonkey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6577789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Documentation</a:t>
                      </a:r>
                      <a:endParaRPr lang="en-US" sz="1200" b="1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Dropbox Paper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1438024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Data Mining</a:t>
                      </a:r>
                      <a:endParaRPr lang="en-US" sz="1200" b="1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Python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22959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Prototyping</a:t>
                      </a:r>
                      <a:endParaRPr lang="en-US" sz="1200" b="1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Figma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6630120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Project management</a:t>
                      </a:r>
                      <a:endParaRPr lang="en-US" sz="1200" b="1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u="none" strike="noStrike" cap="none" dirty="0" err="1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YouTrack</a:t>
                      </a:r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lang="en-US" sz="1200" b="0" i="0" u="none" strike="noStrike" cap="none" dirty="0" err="1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Jetbrains</a:t>
                      </a:r>
                      <a:endParaRPr lang="en-US" sz="1200" b="0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5818679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Diagram Design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u="none" strike="noStrike" cap="none" dirty="0" err="1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Drawio</a:t>
                      </a:r>
                      <a:endParaRPr lang="en-US" sz="1200" b="0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0729349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Designing Software architecture</a:t>
                      </a:r>
                      <a:endParaRPr lang="en-US" sz="1200" b="1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Archi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9754890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Database</a:t>
                      </a:r>
                      <a:endParaRPr lang="en-US" sz="1200" b="1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Oracle DB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9946427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Back-End &amp; Front-End Programming Language</a:t>
                      </a:r>
                      <a:endParaRPr lang="en-US" sz="1200" b="1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Xamarin (C#)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3963227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IDE</a:t>
                      </a:r>
                      <a:endParaRPr lang="en-US" sz="1200" b="1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Microsoft visual studio 2022 enterprise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82001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9146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94183" y="4681661"/>
            <a:ext cx="515416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31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DD91B55-8D70-CA5F-5EB9-81690B37517F}"/>
              </a:ext>
            </a:extLst>
          </p:cNvPr>
          <p:cNvGraphicFramePr>
            <a:graphicFrameLocks noGrp="1"/>
          </p:cNvGraphicFramePr>
          <p:nvPr/>
        </p:nvGraphicFramePr>
        <p:xfrm>
          <a:off x="814067" y="674775"/>
          <a:ext cx="7515866" cy="3793950"/>
        </p:xfrm>
        <a:graphic>
          <a:graphicData uri="http://schemas.openxmlformats.org/drawingml/2006/table">
            <a:tbl>
              <a:tblPr firstRow="1" bandRow="1">
                <a:tableStyleId>{8AF05453-7B27-4EEC-B5D0-6249CA03A223}</a:tableStyleId>
              </a:tblPr>
              <a:tblGrid>
                <a:gridCol w="3757933">
                  <a:extLst>
                    <a:ext uri="{9D8B030D-6E8A-4147-A177-3AD203B41FA5}">
                      <a16:colId xmlns:a16="http://schemas.microsoft.com/office/drawing/2014/main" val="260905819"/>
                    </a:ext>
                  </a:extLst>
                </a:gridCol>
                <a:gridCol w="3757933">
                  <a:extLst>
                    <a:ext uri="{9D8B030D-6E8A-4147-A177-3AD203B41FA5}">
                      <a16:colId xmlns:a16="http://schemas.microsoft.com/office/drawing/2014/main" val="1385321677"/>
                    </a:ext>
                  </a:extLst>
                </a:gridCol>
              </a:tblGrid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Version control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Git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6577789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Managing Transactions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 err="1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Resalat</a:t>
                      </a:r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 Bank’s API 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1438024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SMS API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Melipayamak.com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222959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AI modeling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 err="1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Keras</a:t>
                      </a:r>
                      <a:endParaRPr lang="en-US" sz="1200" b="0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Arial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6630120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AI model training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 err="1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PyTorch</a:t>
                      </a:r>
                      <a:endParaRPr lang="en-US" sz="1200" b="0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Arial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5818679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End to End testing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Gauge Framework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9754890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Monitoring and logging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Better stack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9946427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Deployment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Microsoft visual studio 2022 enterprise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3963227"/>
                  </a:ext>
                </a:extLst>
              </a:tr>
              <a:tr h="421550">
                <a:tc>
                  <a:txBody>
                    <a:bodyPr/>
                    <a:lstStyle/>
                    <a:p>
                      <a:pPr algn="r"/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Post-Launch Support</a:t>
                      </a: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 err="1">
                          <a:solidFill>
                            <a:schemeClr val="tx1"/>
                          </a:solidFill>
                          <a:latin typeface="Open Sans"/>
                          <a:ea typeface="Open Sans"/>
                          <a:cs typeface="Open Sans"/>
                          <a:sym typeface="Arial"/>
                        </a:rPr>
                        <a:t>FAQPrime</a:t>
                      </a:r>
                      <a:endParaRPr lang="en-US" sz="1200" b="0" i="0" u="none" strike="noStrike" cap="none" dirty="0">
                        <a:solidFill>
                          <a:schemeClr val="tx1"/>
                        </a:solidFill>
                        <a:latin typeface="Open Sans"/>
                        <a:ea typeface="Open Sans"/>
                        <a:cs typeface="Open Sans"/>
                        <a:sym typeface="Arial"/>
                      </a:endParaRPr>
                    </a:p>
                  </a:txBody>
                  <a:tcPr marL="103944" marR="103944" marT="51972" marB="51972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82001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3336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4"/>
          <p:cNvSpPr txBox="1">
            <a:spLocks noGrp="1"/>
          </p:cNvSpPr>
          <p:nvPr>
            <p:ph type="ctrTitle"/>
          </p:nvPr>
        </p:nvSpPr>
        <p:spPr>
          <a:xfrm>
            <a:off x="670537" y="2128153"/>
            <a:ext cx="7802926" cy="8871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Thanks for your attention</a:t>
            </a:r>
            <a:endParaRPr lang="en-US" sz="1100" b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C244A2-808F-E23F-6F2B-715F2DB2E7F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707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32977" y="4681661"/>
            <a:ext cx="272123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3</a:t>
            </a:r>
          </a:p>
        </p:txBody>
      </p:sp>
      <p:sp>
        <p:nvSpPr>
          <p:cNvPr id="12" name="Google Shape;1031;p25">
            <a:extLst>
              <a:ext uri="{FF2B5EF4-FFF2-40B4-BE49-F238E27FC236}">
                <a16:creationId xmlns:a16="http://schemas.microsoft.com/office/drawing/2014/main" id="{CFF3C5C1-A1F2-1A83-4E9B-5DE0B3A50231}"/>
              </a:ext>
            </a:extLst>
          </p:cNvPr>
          <p:cNvSpPr txBox="1">
            <a:spLocks/>
          </p:cNvSpPr>
          <p:nvPr/>
        </p:nvSpPr>
        <p:spPr>
          <a:xfrm>
            <a:off x="1561571" y="1516028"/>
            <a:ext cx="2644668" cy="2435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just">
              <a:lnSpc>
                <a:spcPct val="150000"/>
              </a:lnSpc>
              <a:buNone/>
            </a:pPr>
            <a:r>
              <a:rPr lang="en-US" sz="1600" dirty="0"/>
              <a:t>An intelligent assistant that provides real-time support, answers queries, and guides users through various processes within the wallet.</a:t>
            </a:r>
          </a:p>
        </p:txBody>
      </p:sp>
      <p:sp>
        <p:nvSpPr>
          <p:cNvPr id="5" name="Google Shape;1030;p25">
            <a:extLst>
              <a:ext uri="{FF2B5EF4-FFF2-40B4-BE49-F238E27FC236}">
                <a16:creationId xmlns:a16="http://schemas.microsoft.com/office/drawing/2014/main" id="{94123D4C-FDDF-1A9D-0A01-231B9EAA3C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AI Chatbot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463462-49BD-92D7-8ED7-63AAED9F340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24648" y="1163001"/>
            <a:ext cx="1758529" cy="344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74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1357554" y="2140652"/>
            <a:ext cx="6428891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 Roles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619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9BEE8BB-C7AE-7F2B-8E06-8F34EFB687EE}"/>
              </a:ext>
            </a:extLst>
          </p:cNvPr>
          <p:cNvSpPr txBox="1"/>
          <p:nvPr/>
        </p:nvSpPr>
        <p:spPr>
          <a:xfrm>
            <a:off x="3729643" y="535242"/>
            <a:ext cx="1684713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tx1"/>
                </a:solidFill>
              </a:rPr>
              <a:t>Product Owner</a:t>
            </a:r>
            <a:endParaRPr lang="en-US" sz="1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983674-A127-C981-5B34-3C9C51EFC036}"/>
              </a:ext>
            </a:extLst>
          </p:cNvPr>
          <p:cNvSpPr txBox="1"/>
          <p:nvPr/>
        </p:nvSpPr>
        <p:spPr>
          <a:xfrm>
            <a:off x="760838" y="2727753"/>
            <a:ext cx="1684713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tx1"/>
                </a:solidFill>
              </a:rPr>
              <a:t>AI Specialist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A6998C-5F4B-A92C-ED4B-59AAC887A6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5838" t="52795" r="2054" b="6155"/>
          <a:stretch/>
        </p:blipFill>
        <p:spPr>
          <a:xfrm>
            <a:off x="6008067" y="3119136"/>
            <a:ext cx="999815" cy="12782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BB4D2F-43E0-D0E4-72D8-2BD5E66E12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07" t="10531" r="66485" b="50000"/>
          <a:stretch/>
        </p:blipFill>
        <p:spPr>
          <a:xfrm>
            <a:off x="3127274" y="3182339"/>
            <a:ext cx="999815" cy="12290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D14DDD-507C-6B1E-EBD8-FE35629460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839" t="53390" r="66054" b="7142"/>
          <a:stretch/>
        </p:blipFill>
        <p:spPr>
          <a:xfrm>
            <a:off x="7047263" y="3143764"/>
            <a:ext cx="999815" cy="122903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79AF510-E343-7DBD-B81A-468056BBC5C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738" t="51933" r="66154" b="7448"/>
          <a:stretch/>
        </p:blipFill>
        <p:spPr>
          <a:xfrm>
            <a:off x="1106024" y="3165816"/>
            <a:ext cx="999815" cy="126485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1679D42-8161-53A8-1580-25665481D7D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3847" t="52040" r="34418" b="7448"/>
          <a:stretch/>
        </p:blipFill>
        <p:spPr>
          <a:xfrm>
            <a:off x="4172623" y="3160547"/>
            <a:ext cx="988209" cy="126150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2FF0781-AA92-3766-DE58-9A829099132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65892" t="51825" r="2373" b="7555"/>
          <a:stretch/>
        </p:blipFill>
        <p:spPr>
          <a:xfrm>
            <a:off x="3981588" y="967193"/>
            <a:ext cx="988208" cy="126485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9BAFB3D-FA9E-BEFE-F46C-D5095D7E4F26}"/>
              </a:ext>
            </a:extLst>
          </p:cNvPr>
          <p:cNvSpPr txBox="1"/>
          <p:nvPr/>
        </p:nvSpPr>
        <p:spPr>
          <a:xfrm>
            <a:off x="2984839" y="2728596"/>
            <a:ext cx="2286028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tx1"/>
                </a:solidFill>
              </a:rPr>
              <a:t>Back-End Developers</a:t>
            </a:r>
            <a:endParaRPr 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8C1FB9-79D0-4143-268A-3FA1B33E8FAC}"/>
              </a:ext>
            </a:extLst>
          </p:cNvPr>
          <p:cNvSpPr txBox="1"/>
          <p:nvPr/>
        </p:nvSpPr>
        <p:spPr>
          <a:xfrm>
            <a:off x="5870593" y="2727753"/>
            <a:ext cx="2353340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tx1"/>
                </a:solidFill>
              </a:rPr>
              <a:t>Front-End Developers</a:t>
            </a:r>
            <a:endParaRPr lang="en-US" sz="16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7FA246-88B7-6F3F-CDE2-8ABE91C0E800}"/>
              </a:ext>
            </a:extLst>
          </p:cNvPr>
          <p:cNvSpPr txBox="1"/>
          <p:nvPr/>
        </p:nvSpPr>
        <p:spPr>
          <a:xfrm>
            <a:off x="3649961" y="2183961"/>
            <a:ext cx="1684713" cy="335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/>
                </a:solidFill>
              </a:rPr>
              <a:t>Echo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38E083-DEE8-482C-D64C-C71C6E507CE4}"/>
              </a:ext>
            </a:extLst>
          </p:cNvPr>
          <p:cNvSpPr txBox="1"/>
          <p:nvPr/>
        </p:nvSpPr>
        <p:spPr>
          <a:xfrm>
            <a:off x="767886" y="4390611"/>
            <a:ext cx="1684713" cy="335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/>
                </a:solidFill>
              </a:rPr>
              <a:t>Foxtrot</a:t>
            </a:r>
            <a:endParaRPr 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F2361F9-2349-2E5D-5F75-F484AFE7C653}"/>
              </a:ext>
            </a:extLst>
          </p:cNvPr>
          <p:cNvSpPr txBox="1"/>
          <p:nvPr/>
        </p:nvSpPr>
        <p:spPr>
          <a:xfrm>
            <a:off x="2790979" y="4387157"/>
            <a:ext cx="1684713" cy="335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/>
                </a:solidFill>
              </a:rPr>
              <a:t>Alfa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A8E4A33-A19F-4CD4-686B-4152FB6073C9}"/>
              </a:ext>
            </a:extLst>
          </p:cNvPr>
          <p:cNvSpPr txBox="1"/>
          <p:nvPr/>
        </p:nvSpPr>
        <p:spPr>
          <a:xfrm>
            <a:off x="3846993" y="4389201"/>
            <a:ext cx="1684713" cy="335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/>
                </a:solidFill>
              </a:rPr>
              <a:t>Bravo</a:t>
            </a:r>
            <a:endParaRPr 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451120A-998D-44AF-F423-BA3D915EC8CF}"/>
              </a:ext>
            </a:extLst>
          </p:cNvPr>
          <p:cNvSpPr txBox="1"/>
          <p:nvPr/>
        </p:nvSpPr>
        <p:spPr>
          <a:xfrm>
            <a:off x="5665617" y="4390841"/>
            <a:ext cx="1684713" cy="335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/>
                </a:solidFill>
              </a:rPr>
              <a:t>Charlie</a:t>
            </a:r>
            <a:endParaRPr lang="en-US" sz="1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0D6775-B7AF-E249-7040-B66C86D81380}"/>
              </a:ext>
            </a:extLst>
          </p:cNvPr>
          <p:cNvSpPr txBox="1"/>
          <p:nvPr/>
        </p:nvSpPr>
        <p:spPr>
          <a:xfrm>
            <a:off x="6704813" y="4391013"/>
            <a:ext cx="1684713" cy="335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tx1"/>
                </a:solidFill>
              </a:rPr>
              <a:t>Delta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63082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2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7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82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9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7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12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22" grpId="0"/>
      <p:bldP spid="23" grpId="0"/>
      <p:bldP spid="27" grpId="0"/>
      <p:bldP spid="28" grpId="0"/>
      <p:bldP spid="30" grpId="0"/>
      <p:bldP spid="31" grpId="0"/>
      <p:bldP spid="32" grpId="0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8"/>
          <p:cNvSpPr txBox="1">
            <a:spLocks noGrp="1"/>
          </p:cNvSpPr>
          <p:nvPr>
            <p:ph type="title"/>
          </p:nvPr>
        </p:nvSpPr>
        <p:spPr>
          <a:xfrm>
            <a:off x="1357554" y="2140652"/>
            <a:ext cx="6428891" cy="8621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Goals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E1889A-A731-83A6-7430-6D009E9EA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424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9FF7AB-18C7-A98D-CF23-24585D9DE0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19191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59583" y="22578"/>
            <a:ext cx="461839" cy="461839"/>
          </a:xfrm>
          <a:prstGeom prst="rect">
            <a:avLst/>
          </a:prstGeom>
        </p:spPr>
      </p:pic>
      <p:sp>
        <p:nvSpPr>
          <p:cNvPr id="8" name="Google Shape;1030;p25">
            <a:extLst>
              <a:ext uri="{FF2B5EF4-FFF2-40B4-BE49-F238E27FC236}">
                <a16:creationId xmlns:a16="http://schemas.microsoft.com/office/drawing/2014/main" id="{13D027F1-B5C5-B362-1A41-365E13C354BF}"/>
              </a:ext>
            </a:extLst>
          </p:cNvPr>
          <p:cNvSpPr txBox="1">
            <a:spLocks/>
          </p:cNvSpPr>
          <p:nvPr/>
        </p:nvSpPr>
        <p:spPr>
          <a:xfrm>
            <a:off x="132977" y="4681661"/>
            <a:ext cx="272123" cy="429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60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Sora"/>
              <a:buNone/>
              <a:defRPr sz="5200" b="1" i="0" u="none" strike="noStrike" cap="none">
                <a:solidFill>
                  <a:srgbClr val="191919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US" sz="1800" dirty="0"/>
              <a:t>4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98C3D44-7178-0C86-D912-AEC3FBBA088C}"/>
              </a:ext>
            </a:extLst>
          </p:cNvPr>
          <p:cNvSpPr/>
          <p:nvPr/>
        </p:nvSpPr>
        <p:spPr>
          <a:xfrm flipH="1">
            <a:off x="742126" y="696106"/>
            <a:ext cx="4833358" cy="937823"/>
          </a:xfrm>
          <a:custGeom>
            <a:avLst/>
            <a:gdLst>
              <a:gd name="connsiteX0" fmla="*/ 5159274 w 5713582"/>
              <a:gd name="connsiteY0" fmla="*/ 0 h 1108615"/>
              <a:gd name="connsiteX1" fmla="*/ 577613 w 5713582"/>
              <a:gd name="connsiteY1" fmla="*/ 0 h 1108615"/>
              <a:gd name="connsiteX2" fmla="*/ 267695 w 5713582"/>
              <a:gd name="connsiteY2" fmla="*/ 94667 h 1108615"/>
              <a:gd name="connsiteX3" fmla="*/ 191708 w 5713582"/>
              <a:gd name="connsiteY3" fmla="*/ 157363 h 1108615"/>
              <a:gd name="connsiteX4" fmla="*/ 180669 w 5713582"/>
              <a:gd name="connsiteY4" fmla="*/ 168401 h 1108615"/>
              <a:gd name="connsiteX5" fmla="*/ 139515 w 5713582"/>
              <a:gd name="connsiteY5" fmla="*/ 209555 h 1108615"/>
              <a:gd name="connsiteX6" fmla="*/ 0 w 5713582"/>
              <a:gd name="connsiteY6" fmla="*/ 546377 h 1108615"/>
              <a:gd name="connsiteX7" fmla="*/ 759 w 5713582"/>
              <a:gd name="connsiteY7" fmla="*/ 554307 h 1108615"/>
              <a:gd name="connsiteX8" fmla="*/ 0 w 5713582"/>
              <a:gd name="connsiteY8" fmla="*/ 562238 h 1108615"/>
              <a:gd name="connsiteX9" fmla="*/ 139515 w 5713582"/>
              <a:gd name="connsiteY9" fmla="*/ 899060 h 1108615"/>
              <a:gd name="connsiteX10" fmla="*/ 180673 w 5713582"/>
              <a:gd name="connsiteY10" fmla="*/ 940218 h 1108615"/>
              <a:gd name="connsiteX11" fmla="*/ 185659 w 5713582"/>
              <a:gd name="connsiteY11" fmla="*/ 946261 h 1108615"/>
              <a:gd name="connsiteX12" fmla="*/ 191702 w 5713582"/>
              <a:gd name="connsiteY12" fmla="*/ 951247 h 1108615"/>
              <a:gd name="connsiteX13" fmla="*/ 200782 w 5713582"/>
              <a:gd name="connsiteY13" fmla="*/ 958739 h 1108615"/>
              <a:gd name="connsiteX14" fmla="*/ 200793 w 5713582"/>
              <a:gd name="connsiteY14" fmla="*/ 958749 h 1108615"/>
              <a:gd name="connsiteX15" fmla="*/ 191701 w 5713582"/>
              <a:gd name="connsiteY15" fmla="*/ 951248 h 1108615"/>
              <a:gd name="connsiteX16" fmla="*/ 345009 w 5713582"/>
              <a:gd name="connsiteY16" fmla="*/ 1104556 h 1108615"/>
              <a:gd name="connsiteX17" fmla="*/ 351005 w 5713582"/>
              <a:gd name="connsiteY17" fmla="*/ 1104561 h 1108615"/>
              <a:gd name="connsiteX18" fmla="*/ 351005 w 5713582"/>
              <a:gd name="connsiteY18" fmla="*/ 1108615 h 1108615"/>
              <a:gd name="connsiteX19" fmla="*/ 371960 w 5713582"/>
              <a:gd name="connsiteY19" fmla="*/ 1108615 h 1108615"/>
              <a:gd name="connsiteX20" fmla="*/ 1880720 w 5713582"/>
              <a:gd name="connsiteY20" fmla="*/ 1108615 h 1108615"/>
              <a:gd name="connsiteX21" fmla="*/ 4470569 w 5713582"/>
              <a:gd name="connsiteY21" fmla="*/ 1108615 h 1108615"/>
              <a:gd name="connsiteX22" fmla="*/ 4470569 w 5713582"/>
              <a:gd name="connsiteY22" fmla="*/ 1108033 h 1108615"/>
              <a:gd name="connsiteX23" fmla="*/ 5159284 w 5713582"/>
              <a:gd name="connsiteY23" fmla="*/ 1108613 h 1108615"/>
              <a:gd name="connsiteX24" fmla="*/ 5270986 w 5713582"/>
              <a:gd name="connsiteY24" fmla="*/ 1097353 h 1108615"/>
              <a:gd name="connsiteX25" fmla="*/ 5713582 w 5713582"/>
              <a:gd name="connsiteY25" fmla="*/ 554307 h 1108615"/>
              <a:gd name="connsiteX26" fmla="*/ 5159274 w 5713582"/>
              <a:gd name="connsiteY26" fmla="*/ 0 h 1108615"/>
              <a:gd name="connsiteX0" fmla="*/ 5159274 w 5713582"/>
              <a:gd name="connsiteY0" fmla="*/ 0 h 1108615"/>
              <a:gd name="connsiteX1" fmla="*/ 577613 w 5713582"/>
              <a:gd name="connsiteY1" fmla="*/ 0 h 1108615"/>
              <a:gd name="connsiteX2" fmla="*/ 267695 w 5713582"/>
              <a:gd name="connsiteY2" fmla="*/ 94667 h 1108615"/>
              <a:gd name="connsiteX3" fmla="*/ 191708 w 5713582"/>
              <a:gd name="connsiteY3" fmla="*/ 157363 h 1108615"/>
              <a:gd name="connsiteX4" fmla="*/ 180669 w 5713582"/>
              <a:gd name="connsiteY4" fmla="*/ 168401 h 1108615"/>
              <a:gd name="connsiteX5" fmla="*/ 139515 w 5713582"/>
              <a:gd name="connsiteY5" fmla="*/ 209555 h 1108615"/>
              <a:gd name="connsiteX6" fmla="*/ 0 w 5713582"/>
              <a:gd name="connsiteY6" fmla="*/ 546377 h 1108615"/>
              <a:gd name="connsiteX7" fmla="*/ 759 w 5713582"/>
              <a:gd name="connsiteY7" fmla="*/ 554307 h 1108615"/>
              <a:gd name="connsiteX8" fmla="*/ 0 w 5713582"/>
              <a:gd name="connsiteY8" fmla="*/ 562238 h 1108615"/>
              <a:gd name="connsiteX9" fmla="*/ 139515 w 5713582"/>
              <a:gd name="connsiteY9" fmla="*/ 899060 h 1108615"/>
              <a:gd name="connsiteX10" fmla="*/ 180673 w 5713582"/>
              <a:gd name="connsiteY10" fmla="*/ 940218 h 1108615"/>
              <a:gd name="connsiteX11" fmla="*/ 185659 w 5713582"/>
              <a:gd name="connsiteY11" fmla="*/ 946261 h 1108615"/>
              <a:gd name="connsiteX12" fmla="*/ 191702 w 5713582"/>
              <a:gd name="connsiteY12" fmla="*/ 951247 h 1108615"/>
              <a:gd name="connsiteX13" fmla="*/ 200782 w 5713582"/>
              <a:gd name="connsiteY13" fmla="*/ 958739 h 1108615"/>
              <a:gd name="connsiteX14" fmla="*/ 200793 w 5713582"/>
              <a:gd name="connsiteY14" fmla="*/ 958749 h 1108615"/>
              <a:gd name="connsiteX15" fmla="*/ 191701 w 5713582"/>
              <a:gd name="connsiteY15" fmla="*/ 951248 h 1108615"/>
              <a:gd name="connsiteX16" fmla="*/ 345009 w 5713582"/>
              <a:gd name="connsiteY16" fmla="*/ 1104556 h 1108615"/>
              <a:gd name="connsiteX17" fmla="*/ 351005 w 5713582"/>
              <a:gd name="connsiteY17" fmla="*/ 1108615 h 1108615"/>
              <a:gd name="connsiteX18" fmla="*/ 371960 w 5713582"/>
              <a:gd name="connsiteY18" fmla="*/ 1108615 h 1108615"/>
              <a:gd name="connsiteX19" fmla="*/ 1880720 w 5713582"/>
              <a:gd name="connsiteY19" fmla="*/ 1108615 h 1108615"/>
              <a:gd name="connsiteX20" fmla="*/ 4470569 w 5713582"/>
              <a:gd name="connsiteY20" fmla="*/ 1108615 h 1108615"/>
              <a:gd name="connsiteX21" fmla="*/ 4470569 w 5713582"/>
              <a:gd name="connsiteY21" fmla="*/ 1108033 h 1108615"/>
              <a:gd name="connsiteX22" fmla="*/ 5159284 w 5713582"/>
              <a:gd name="connsiteY22" fmla="*/ 1108613 h 1108615"/>
              <a:gd name="connsiteX23" fmla="*/ 5270986 w 5713582"/>
              <a:gd name="connsiteY23" fmla="*/ 1097353 h 1108615"/>
              <a:gd name="connsiteX24" fmla="*/ 5713582 w 5713582"/>
              <a:gd name="connsiteY24" fmla="*/ 554307 h 1108615"/>
              <a:gd name="connsiteX25" fmla="*/ 5159274 w 5713582"/>
              <a:gd name="connsiteY25" fmla="*/ 0 h 1108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713582" h="1108615">
                <a:moveTo>
                  <a:pt x="5159274" y="0"/>
                </a:moveTo>
                <a:lnTo>
                  <a:pt x="577613" y="0"/>
                </a:lnTo>
                <a:cubicBezTo>
                  <a:pt x="462813" y="0"/>
                  <a:pt x="356163" y="34899"/>
                  <a:pt x="267695" y="94667"/>
                </a:cubicBezTo>
                <a:lnTo>
                  <a:pt x="191708" y="157363"/>
                </a:lnTo>
                <a:lnTo>
                  <a:pt x="180669" y="168401"/>
                </a:lnTo>
                <a:lnTo>
                  <a:pt x="139515" y="209555"/>
                </a:lnTo>
                <a:cubicBezTo>
                  <a:pt x="46505" y="302565"/>
                  <a:pt x="0" y="424471"/>
                  <a:pt x="0" y="546377"/>
                </a:cubicBezTo>
                <a:lnTo>
                  <a:pt x="759" y="554307"/>
                </a:lnTo>
                <a:lnTo>
                  <a:pt x="0" y="562238"/>
                </a:lnTo>
                <a:cubicBezTo>
                  <a:pt x="0" y="684144"/>
                  <a:pt x="46505" y="806048"/>
                  <a:pt x="139515" y="899060"/>
                </a:cubicBezTo>
                <a:lnTo>
                  <a:pt x="180673" y="940218"/>
                </a:lnTo>
                <a:lnTo>
                  <a:pt x="185659" y="946261"/>
                </a:lnTo>
                <a:lnTo>
                  <a:pt x="191702" y="951247"/>
                </a:lnTo>
                <a:lnTo>
                  <a:pt x="200782" y="958739"/>
                </a:lnTo>
                <a:cubicBezTo>
                  <a:pt x="200786" y="958742"/>
                  <a:pt x="200789" y="958746"/>
                  <a:pt x="200793" y="958749"/>
                </a:cubicBezTo>
                <a:lnTo>
                  <a:pt x="191701" y="951248"/>
                </a:lnTo>
                <a:lnTo>
                  <a:pt x="345009" y="1104556"/>
                </a:lnTo>
                <a:lnTo>
                  <a:pt x="351005" y="1108615"/>
                </a:lnTo>
                <a:lnTo>
                  <a:pt x="371960" y="1108615"/>
                </a:lnTo>
                <a:lnTo>
                  <a:pt x="1880720" y="1108615"/>
                </a:lnTo>
                <a:lnTo>
                  <a:pt x="4470569" y="1108615"/>
                </a:lnTo>
                <a:lnTo>
                  <a:pt x="4470569" y="1108033"/>
                </a:lnTo>
                <a:lnTo>
                  <a:pt x="5159284" y="1108613"/>
                </a:lnTo>
                <a:lnTo>
                  <a:pt x="5270986" y="1097353"/>
                </a:lnTo>
                <a:cubicBezTo>
                  <a:pt x="5523575" y="1045666"/>
                  <a:pt x="5713582" y="822175"/>
                  <a:pt x="5713582" y="554307"/>
                </a:cubicBezTo>
                <a:cubicBezTo>
                  <a:pt x="5713582" y="248172"/>
                  <a:pt x="5465410" y="0"/>
                  <a:pt x="5159274" y="0"/>
                </a:cubicBezTo>
                <a:close/>
              </a:path>
            </a:pathLst>
          </a:custGeom>
          <a:solidFill>
            <a:srgbClr val="4CC1EF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6827288-4884-CDA2-6C26-3B5036DEA931}"/>
              </a:ext>
            </a:extLst>
          </p:cNvPr>
          <p:cNvSpPr/>
          <p:nvPr/>
        </p:nvSpPr>
        <p:spPr>
          <a:xfrm flipH="1">
            <a:off x="742126" y="2571752"/>
            <a:ext cx="4833358" cy="937822"/>
          </a:xfrm>
          <a:custGeom>
            <a:avLst/>
            <a:gdLst>
              <a:gd name="connsiteX0" fmla="*/ 362263 w 5713582"/>
              <a:gd name="connsiteY0" fmla="*/ 1063789 h 1108613"/>
              <a:gd name="connsiteX1" fmla="*/ 387321 w 5713582"/>
              <a:gd name="connsiteY1" fmla="*/ 1073662 h 1108613"/>
              <a:gd name="connsiteX2" fmla="*/ 374362 w 5713582"/>
              <a:gd name="connsiteY2" fmla="*/ 1070166 h 1108613"/>
              <a:gd name="connsiteX3" fmla="*/ 5159275 w 5713582"/>
              <a:gd name="connsiteY3" fmla="*/ 0 h 1108613"/>
              <a:gd name="connsiteX4" fmla="*/ 2013954 w 5713582"/>
              <a:gd name="connsiteY4" fmla="*/ 0 h 1108613"/>
              <a:gd name="connsiteX5" fmla="*/ 346364 w 5713582"/>
              <a:gd name="connsiteY5" fmla="*/ 0 h 1108613"/>
              <a:gd name="connsiteX6" fmla="*/ 137709 w 5713582"/>
              <a:gd name="connsiteY6" fmla="*/ 208654 h 1108613"/>
              <a:gd name="connsiteX7" fmla="*/ 137704 w 5713582"/>
              <a:gd name="connsiteY7" fmla="*/ 208660 h 1108613"/>
              <a:gd name="connsiteX8" fmla="*/ 90173 w 5713582"/>
              <a:gd name="connsiteY8" fmla="*/ 266848 h 1108613"/>
              <a:gd name="connsiteX9" fmla="*/ 85569 w 5713582"/>
              <a:gd name="connsiteY9" fmla="*/ 275598 h 1108613"/>
              <a:gd name="connsiteX10" fmla="*/ 78477 w 5713582"/>
              <a:gd name="connsiteY10" fmla="*/ 284279 h 1108613"/>
              <a:gd name="connsiteX11" fmla="*/ 0 w 5713582"/>
              <a:gd name="connsiteY11" fmla="*/ 546376 h 1108613"/>
              <a:gd name="connsiteX12" fmla="*/ 0 w 5713582"/>
              <a:gd name="connsiteY12" fmla="*/ 546377 h 1108613"/>
              <a:gd name="connsiteX13" fmla="*/ 759 w 5713582"/>
              <a:gd name="connsiteY13" fmla="*/ 554307 h 1108613"/>
              <a:gd name="connsiteX14" fmla="*/ 0 w 5713582"/>
              <a:gd name="connsiteY14" fmla="*/ 562237 h 1108613"/>
              <a:gd name="connsiteX15" fmla="*/ 0 w 5713582"/>
              <a:gd name="connsiteY15" fmla="*/ 562238 h 1108613"/>
              <a:gd name="connsiteX16" fmla="*/ 139515 w 5713582"/>
              <a:gd name="connsiteY16" fmla="*/ 899060 h 1108613"/>
              <a:gd name="connsiteX17" fmla="*/ 180673 w 5713582"/>
              <a:gd name="connsiteY17" fmla="*/ 940218 h 1108613"/>
              <a:gd name="connsiteX18" fmla="*/ 185659 w 5713582"/>
              <a:gd name="connsiteY18" fmla="*/ 946261 h 1108613"/>
              <a:gd name="connsiteX19" fmla="*/ 191702 w 5713582"/>
              <a:gd name="connsiteY19" fmla="*/ 951247 h 1108613"/>
              <a:gd name="connsiteX20" fmla="*/ 267695 w 5713582"/>
              <a:gd name="connsiteY20" fmla="*/ 1013947 h 1108613"/>
              <a:gd name="connsiteX21" fmla="*/ 267728 w 5713582"/>
              <a:gd name="connsiteY21" fmla="*/ 1013965 h 1108613"/>
              <a:gd name="connsiteX22" fmla="*/ 267694 w 5713582"/>
              <a:gd name="connsiteY22" fmla="*/ 1013948 h 1108613"/>
              <a:gd name="connsiteX23" fmla="*/ 191701 w 5713582"/>
              <a:gd name="connsiteY23" fmla="*/ 951248 h 1108613"/>
              <a:gd name="connsiteX24" fmla="*/ 349066 w 5713582"/>
              <a:gd name="connsiteY24" fmla="*/ 1108613 h 1108613"/>
              <a:gd name="connsiteX25" fmla="*/ 5159285 w 5713582"/>
              <a:gd name="connsiteY25" fmla="*/ 1108613 h 1108613"/>
              <a:gd name="connsiteX26" fmla="*/ 5270987 w 5713582"/>
              <a:gd name="connsiteY26" fmla="*/ 1097353 h 1108613"/>
              <a:gd name="connsiteX27" fmla="*/ 5713582 w 5713582"/>
              <a:gd name="connsiteY27" fmla="*/ 554307 h 1108613"/>
              <a:gd name="connsiteX28" fmla="*/ 5159275 w 5713582"/>
              <a:gd name="connsiteY28" fmla="*/ 0 h 110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713582" h="1108613">
                <a:moveTo>
                  <a:pt x="362263" y="1063789"/>
                </a:moveTo>
                <a:lnTo>
                  <a:pt x="387321" y="1073662"/>
                </a:lnTo>
                <a:lnTo>
                  <a:pt x="374362" y="1070166"/>
                </a:lnTo>
                <a:close/>
                <a:moveTo>
                  <a:pt x="5159275" y="0"/>
                </a:moveTo>
                <a:lnTo>
                  <a:pt x="2013954" y="0"/>
                </a:lnTo>
                <a:lnTo>
                  <a:pt x="346364" y="0"/>
                </a:lnTo>
                <a:lnTo>
                  <a:pt x="137709" y="208654"/>
                </a:lnTo>
                <a:cubicBezTo>
                  <a:pt x="137707" y="208656"/>
                  <a:pt x="137706" y="208658"/>
                  <a:pt x="137704" y="208660"/>
                </a:cubicBezTo>
                <a:cubicBezTo>
                  <a:pt x="119597" y="226767"/>
                  <a:pt x="103753" y="246280"/>
                  <a:pt x="90173" y="266848"/>
                </a:cubicBezTo>
                <a:lnTo>
                  <a:pt x="85569" y="275598"/>
                </a:lnTo>
                <a:lnTo>
                  <a:pt x="78477" y="284279"/>
                </a:lnTo>
                <a:cubicBezTo>
                  <a:pt x="26159" y="363518"/>
                  <a:pt x="0" y="454947"/>
                  <a:pt x="0" y="546376"/>
                </a:cubicBezTo>
                <a:lnTo>
                  <a:pt x="0" y="546377"/>
                </a:lnTo>
                <a:lnTo>
                  <a:pt x="759" y="554307"/>
                </a:lnTo>
                <a:lnTo>
                  <a:pt x="0" y="562237"/>
                </a:lnTo>
                <a:lnTo>
                  <a:pt x="0" y="562238"/>
                </a:lnTo>
                <a:cubicBezTo>
                  <a:pt x="0" y="684144"/>
                  <a:pt x="46505" y="806048"/>
                  <a:pt x="139515" y="899060"/>
                </a:cubicBezTo>
                <a:lnTo>
                  <a:pt x="180673" y="940218"/>
                </a:lnTo>
                <a:lnTo>
                  <a:pt x="185659" y="946261"/>
                </a:lnTo>
                <a:lnTo>
                  <a:pt x="191702" y="951247"/>
                </a:lnTo>
                <a:lnTo>
                  <a:pt x="267695" y="1013947"/>
                </a:lnTo>
                <a:lnTo>
                  <a:pt x="267728" y="1013965"/>
                </a:lnTo>
                <a:cubicBezTo>
                  <a:pt x="267717" y="1013959"/>
                  <a:pt x="267705" y="1013954"/>
                  <a:pt x="267694" y="1013948"/>
                </a:cubicBezTo>
                <a:lnTo>
                  <a:pt x="191701" y="951248"/>
                </a:lnTo>
                <a:lnTo>
                  <a:pt x="349066" y="1108613"/>
                </a:lnTo>
                <a:lnTo>
                  <a:pt x="5159285" y="1108613"/>
                </a:lnTo>
                <a:lnTo>
                  <a:pt x="5270987" y="1097353"/>
                </a:lnTo>
                <a:cubicBezTo>
                  <a:pt x="5523575" y="1045666"/>
                  <a:pt x="5713582" y="822175"/>
                  <a:pt x="5713582" y="554307"/>
                </a:cubicBezTo>
                <a:cubicBezTo>
                  <a:pt x="5713582" y="248172"/>
                  <a:pt x="5465410" y="0"/>
                  <a:pt x="5159275" y="0"/>
                </a:cubicBezTo>
                <a:close/>
              </a:path>
            </a:pathLst>
          </a:custGeom>
          <a:solidFill>
            <a:srgbClr val="4CC1EF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0D013DE-B6CB-0934-DB32-BAE72D0AEDD8}"/>
              </a:ext>
            </a:extLst>
          </p:cNvPr>
          <p:cNvSpPr/>
          <p:nvPr/>
        </p:nvSpPr>
        <p:spPr>
          <a:xfrm flipH="1">
            <a:off x="3579600" y="3509573"/>
            <a:ext cx="4833358" cy="937823"/>
          </a:xfrm>
          <a:custGeom>
            <a:avLst/>
            <a:gdLst>
              <a:gd name="connsiteX0" fmla="*/ 5367686 w 5713582"/>
              <a:gd name="connsiteY0" fmla="*/ 0 h 1108614"/>
              <a:gd name="connsiteX1" fmla="*/ 3703287 w 5713582"/>
              <a:gd name="connsiteY1" fmla="*/ 0 h 1108614"/>
              <a:gd name="connsiteX2" fmla="*/ 554307 w 5713582"/>
              <a:gd name="connsiteY2" fmla="*/ 0 h 1108614"/>
              <a:gd name="connsiteX3" fmla="*/ 0 w 5713582"/>
              <a:gd name="connsiteY3" fmla="*/ 554307 h 1108614"/>
              <a:gd name="connsiteX4" fmla="*/ 554307 w 5713582"/>
              <a:gd name="connsiteY4" fmla="*/ 1108614 h 1108614"/>
              <a:gd name="connsiteX5" fmla="*/ 5135969 w 5713582"/>
              <a:gd name="connsiteY5" fmla="*/ 1108614 h 1108614"/>
              <a:gd name="connsiteX6" fmla="*/ 5445887 w 5713582"/>
              <a:gd name="connsiteY6" fmla="*/ 1013947 h 1108614"/>
              <a:gd name="connsiteX7" fmla="*/ 5521874 w 5713582"/>
              <a:gd name="connsiteY7" fmla="*/ 951251 h 1108614"/>
              <a:gd name="connsiteX8" fmla="*/ 5532913 w 5713582"/>
              <a:gd name="connsiteY8" fmla="*/ 940213 h 1108614"/>
              <a:gd name="connsiteX9" fmla="*/ 5574067 w 5713582"/>
              <a:gd name="connsiteY9" fmla="*/ 899059 h 1108614"/>
              <a:gd name="connsiteX10" fmla="*/ 5713582 w 5713582"/>
              <a:gd name="connsiteY10" fmla="*/ 562237 h 1108614"/>
              <a:gd name="connsiteX11" fmla="*/ 5712823 w 5713582"/>
              <a:gd name="connsiteY11" fmla="*/ 554307 h 1108614"/>
              <a:gd name="connsiteX12" fmla="*/ 5713582 w 5713582"/>
              <a:gd name="connsiteY12" fmla="*/ 546376 h 1108614"/>
              <a:gd name="connsiteX13" fmla="*/ 5635105 w 5713582"/>
              <a:gd name="connsiteY13" fmla="*/ 284279 h 1108614"/>
              <a:gd name="connsiteX14" fmla="*/ 5632511 w 5713582"/>
              <a:gd name="connsiteY14" fmla="*/ 281103 h 1108614"/>
              <a:gd name="connsiteX15" fmla="*/ 5626268 w 5713582"/>
              <a:gd name="connsiteY15" fmla="*/ 269240 h 1108614"/>
              <a:gd name="connsiteX16" fmla="*/ 5578737 w 5713582"/>
              <a:gd name="connsiteY16" fmla="*/ 211051 h 1108614"/>
              <a:gd name="connsiteX17" fmla="*/ 5578731 w 5713582"/>
              <a:gd name="connsiteY17" fmla="*/ 211045 h 1108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713582" h="1108614">
                <a:moveTo>
                  <a:pt x="5367686" y="0"/>
                </a:moveTo>
                <a:lnTo>
                  <a:pt x="3703287" y="0"/>
                </a:lnTo>
                <a:lnTo>
                  <a:pt x="554307" y="0"/>
                </a:lnTo>
                <a:cubicBezTo>
                  <a:pt x="248172" y="0"/>
                  <a:pt x="0" y="248172"/>
                  <a:pt x="0" y="554307"/>
                </a:cubicBezTo>
                <a:cubicBezTo>
                  <a:pt x="0" y="860442"/>
                  <a:pt x="248172" y="1108614"/>
                  <a:pt x="554307" y="1108614"/>
                </a:cubicBezTo>
                <a:lnTo>
                  <a:pt x="5135969" y="1108614"/>
                </a:lnTo>
                <a:cubicBezTo>
                  <a:pt x="5250769" y="1108614"/>
                  <a:pt x="5357419" y="1073715"/>
                  <a:pt x="5445887" y="1013947"/>
                </a:cubicBezTo>
                <a:lnTo>
                  <a:pt x="5521874" y="951251"/>
                </a:lnTo>
                <a:lnTo>
                  <a:pt x="5532913" y="940213"/>
                </a:lnTo>
                <a:lnTo>
                  <a:pt x="5574067" y="899059"/>
                </a:lnTo>
                <a:cubicBezTo>
                  <a:pt x="5667077" y="806049"/>
                  <a:pt x="5713582" y="684143"/>
                  <a:pt x="5713582" y="562237"/>
                </a:cubicBezTo>
                <a:lnTo>
                  <a:pt x="5712823" y="554307"/>
                </a:lnTo>
                <a:lnTo>
                  <a:pt x="5713582" y="546376"/>
                </a:lnTo>
                <a:cubicBezTo>
                  <a:pt x="5713582" y="454947"/>
                  <a:pt x="5687423" y="363518"/>
                  <a:pt x="5635105" y="284279"/>
                </a:cubicBezTo>
                <a:lnTo>
                  <a:pt x="5632511" y="281103"/>
                </a:lnTo>
                <a:lnTo>
                  <a:pt x="5626268" y="269240"/>
                </a:lnTo>
                <a:cubicBezTo>
                  <a:pt x="5612687" y="248672"/>
                  <a:pt x="5596844" y="229158"/>
                  <a:pt x="5578737" y="211051"/>
                </a:cubicBezTo>
                <a:lnTo>
                  <a:pt x="5578731" y="211045"/>
                </a:lnTo>
                <a:close/>
              </a:path>
            </a:pathLst>
          </a:custGeom>
          <a:solidFill>
            <a:srgbClr val="4CC1EF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A734EBC-E78D-0FDC-2C8B-D2E9D23A534E}"/>
              </a:ext>
            </a:extLst>
          </p:cNvPr>
          <p:cNvSpPr/>
          <p:nvPr/>
        </p:nvSpPr>
        <p:spPr>
          <a:xfrm flipH="1">
            <a:off x="3579600" y="1633928"/>
            <a:ext cx="4833358" cy="937822"/>
          </a:xfrm>
          <a:custGeom>
            <a:avLst/>
            <a:gdLst>
              <a:gd name="connsiteX0" fmla="*/ 5366367 w 5713583"/>
              <a:gd name="connsiteY0" fmla="*/ 0 h 1108613"/>
              <a:gd name="connsiteX1" fmla="*/ 554308 w 5713583"/>
              <a:gd name="connsiteY1" fmla="*/ 0 h 1108613"/>
              <a:gd name="connsiteX2" fmla="*/ 554307 w 5713583"/>
              <a:gd name="connsiteY2" fmla="*/ 0 h 1108613"/>
              <a:gd name="connsiteX3" fmla="*/ 0 w 5713583"/>
              <a:gd name="connsiteY3" fmla="*/ 554307 h 1108613"/>
              <a:gd name="connsiteX4" fmla="*/ 442595 w 5713583"/>
              <a:gd name="connsiteY4" fmla="*/ 1097353 h 1108613"/>
              <a:gd name="connsiteX5" fmla="*/ 554297 w 5713583"/>
              <a:gd name="connsiteY5" fmla="*/ 1108613 h 1108613"/>
              <a:gd name="connsiteX6" fmla="*/ 5368174 w 5713583"/>
              <a:gd name="connsiteY6" fmla="*/ 1108613 h 1108613"/>
              <a:gd name="connsiteX7" fmla="*/ 5578730 w 5713583"/>
              <a:gd name="connsiteY7" fmla="*/ 898057 h 1108613"/>
              <a:gd name="connsiteX8" fmla="*/ 5578736 w 5713583"/>
              <a:gd name="connsiteY8" fmla="*/ 898051 h 1108613"/>
              <a:gd name="connsiteX9" fmla="*/ 5626267 w 5713583"/>
              <a:gd name="connsiteY9" fmla="*/ 839863 h 1108613"/>
              <a:gd name="connsiteX10" fmla="*/ 5633228 w 5713583"/>
              <a:gd name="connsiteY10" fmla="*/ 826634 h 1108613"/>
              <a:gd name="connsiteX11" fmla="*/ 5635106 w 5713583"/>
              <a:gd name="connsiteY11" fmla="*/ 824335 h 1108613"/>
              <a:gd name="connsiteX12" fmla="*/ 5713583 w 5713583"/>
              <a:gd name="connsiteY12" fmla="*/ 562237 h 1108613"/>
              <a:gd name="connsiteX13" fmla="*/ 5712824 w 5713583"/>
              <a:gd name="connsiteY13" fmla="*/ 554307 h 1108613"/>
              <a:gd name="connsiteX14" fmla="*/ 5713583 w 5713583"/>
              <a:gd name="connsiteY14" fmla="*/ 546376 h 1108613"/>
              <a:gd name="connsiteX15" fmla="*/ 5635106 w 5713583"/>
              <a:gd name="connsiteY15" fmla="*/ 284279 h 1108613"/>
              <a:gd name="connsiteX16" fmla="*/ 5623741 w 5713583"/>
              <a:gd name="connsiteY16" fmla="*/ 270365 h 1108613"/>
              <a:gd name="connsiteX17" fmla="*/ 5622910 w 5713583"/>
              <a:gd name="connsiteY17" fmla="*/ 268786 h 1108613"/>
              <a:gd name="connsiteX18" fmla="*/ 5568309 w 5713583"/>
              <a:gd name="connsiteY18" fmla="*/ 201943 h 110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713583" h="1108613">
                <a:moveTo>
                  <a:pt x="5366367" y="0"/>
                </a:moveTo>
                <a:lnTo>
                  <a:pt x="554308" y="0"/>
                </a:lnTo>
                <a:lnTo>
                  <a:pt x="554307" y="0"/>
                </a:lnTo>
                <a:cubicBezTo>
                  <a:pt x="248172" y="0"/>
                  <a:pt x="0" y="248172"/>
                  <a:pt x="0" y="554307"/>
                </a:cubicBezTo>
                <a:cubicBezTo>
                  <a:pt x="0" y="822175"/>
                  <a:pt x="190007" y="1045666"/>
                  <a:pt x="442595" y="1097353"/>
                </a:cubicBezTo>
                <a:lnTo>
                  <a:pt x="554297" y="1108613"/>
                </a:lnTo>
                <a:lnTo>
                  <a:pt x="5368174" y="1108613"/>
                </a:lnTo>
                <a:lnTo>
                  <a:pt x="5578730" y="898057"/>
                </a:lnTo>
                <a:lnTo>
                  <a:pt x="5578736" y="898051"/>
                </a:lnTo>
                <a:cubicBezTo>
                  <a:pt x="5596843" y="879944"/>
                  <a:pt x="5612686" y="860431"/>
                  <a:pt x="5626267" y="839863"/>
                </a:cubicBezTo>
                <a:lnTo>
                  <a:pt x="5633228" y="826634"/>
                </a:lnTo>
                <a:lnTo>
                  <a:pt x="5635106" y="824335"/>
                </a:lnTo>
                <a:cubicBezTo>
                  <a:pt x="5687424" y="745096"/>
                  <a:pt x="5713583" y="653667"/>
                  <a:pt x="5713583" y="562237"/>
                </a:cubicBezTo>
                <a:lnTo>
                  <a:pt x="5712824" y="554307"/>
                </a:lnTo>
                <a:lnTo>
                  <a:pt x="5713583" y="546376"/>
                </a:lnTo>
                <a:cubicBezTo>
                  <a:pt x="5713583" y="454947"/>
                  <a:pt x="5687424" y="363518"/>
                  <a:pt x="5635106" y="284279"/>
                </a:cubicBezTo>
                <a:lnTo>
                  <a:pt x="5623741" y="270365"/>
                </a:lnTo>
                <a:lnTo>
                  <a:pt x="5622910" y="268786"/>
                </a:lnTo>
                <a:cubicBezTo>
                  <a:pt x="5607310" y="245159"/>
                  <a:pt x="5589109" y="222743"/>
                  <a:pt x="5568309" y="201943"/>
                </a:cubicBezTo>
                <a:close/>
              </a:path>
            </a:pathLst>
          </a:custGeom>
          <a:solidFill>
            <a:srgbClr val="4CC1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774710B-61C9-271A-134C-AD6F4C9D5853}"/>
              </a:ext>
            </a:extLst>
          </p:cNvPr>
          <p:cNvSpPr/>
          <p:nvPr/>
        </p:nvSpPr>
        <p:spPr>
          <a:xfrm>
            <a:off x="3772446" y="830545"/>
            <a:ext cx="1610196" cy="1610197"/>
          </a:xfrm>
          <a:custGeom>
            <a:avLst/>
            <a:gdLst>
              <a:gd name="connsiteX0" fmla="*/ 1474175 w 1903436"/>
              <a:gd name="connsiteY0" fmla="*/ 1031 h 1903437"/>
              <a:gd name="connsiteX1" fmla="*/ 1786145 w 1903436"/>
              <a:gd name="connsiteY1" fmla="*/ 117291 h 1903437"/>
              <a:gd name="connsiteX2" fmla="*/ 1786145 w 1903436"/>
              <a:gd name="connsiteY2" fmla="*/ 683623 h 1903437"/>
              <a:gd name="connsiteX3" fmla="*/ 1786138 w 1903436"/>
              <a:gd name="connsiteY3" fmla="*/ 683629 h 1903437"/>
              <a:gd name="connsiteX4" fmla="*/ 683629 w 1903436"/>
              <a:gd name="connsiteY4" fmla="*/ 1786138 h 1903437"/>
              <a:gd name="connsiteX5" fmla="*/ 683622 w 1903436"/>
              <a:gd name="connsiteY5" fmla="*/ 1786146 h 1903437"/>
              <a:gd name="connsiteX6" fmla="*/ 117291 w 1903436"/>
              <a:gd name="connsiteY6" fmla="*/ 1786146 h 1903437"/>
              <a:gd name="connsiteX7" fmla="*/ 117291 w 1903436"/>
              <a:gd name="connsiteY7" fmla="*/ 1219814 h 1903437"/>
              <a:gd name="connsiteX8" fmla="*/ 1219814 w 1903436"/>
              <a:gd name="connsiteY8" fmla="*/ 117291 h 1903437"/>
              <a:gd name="connsiteX9" fmla="*/ 1219815 w 1903436"/>
              <a:gd name="connsiteY9" fmla="*/ 117290 h 1903437"/>
              <a:gd name="connsiteX10" fmla="*/ 1282634 w 1903436"/>
              <a:gd name="connsiteY10" fmla="*/ 65977 h 1903437"/>
              <a:gd name="connsiteX11" fmla="*/ 1474175 w 1903436"/>
              <a:gd name="connsiteY11" fmla="*/ 1031 h 1903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3436" h="1903437">
                <a:moveTo>
                  <a:pt x="1474175" y="1031"/>
                </a:moveTo>
                <a:cubicBezTo>
                  <a:pt x="1586036" y="-6987"/>
                  <a:pt x="1700621" y="31767"/>
                  <a:pt x="1786145" y="117291"/>
                </a:cubicBezTo>
                <a:cubicBezTo>
                  <a:pt x="1942533" y="273679"/>
                  <a:pt x="1942533" y="527235"/>
                  <a:pt x="1786145" y="683623"/>
                </a:cubicBezTo>
                <a:lnTo>
                  <a:pt x="1786138" y="683629"/>
                </a:lnTo>
                <a:lnTo>
                  <a:pt x="683629" y="1786138"/>
                </a:lnTo>
                <a:lnTo>
                  <a:pt x="683622" y="1786146"/>
                </a:lnTo>
                <a:cubicBezTo>
                  <a:pt x="527234" y="1942534"/>
                  <a:pt x="273679" y="1942534"/>
                  <a:pt x="117291" y="1786146"/>
                </a:cubicBezTo>
                <a:cubicBezTo>
                  <a:pt x="-39097" y="1629758"/>
                  <a:pt x="-39097" y="1376202"/>
                  <a:pt x="117291" y="1219814"/>
                </a:cubicBezTo>
                <a:lnTo>
                  <a:pt x="1219814" y="117291"/>
                </a:lnTo>
                <a:lnTo>
                  <a:pt x="1219815" y="117290"/>
                </a:lnTo>
                <a:lnTo>
                  <a:pt x="1282634" y="65977"/>
                </a:lnTo>
                <a:cubicBezTo>
                  <a:pt x="1340924" y="27491"/>
                  <a:pt x="1407059" y="5842"/>
                  <a:pt x="1474175" y="1031"/>
                </a:cubicBezTo>
                <a:close/>
              </a:path>
            </a:pathLst>
          </a:custGeom>
          <a:solidFill>
            <a:srgbClr val="4CC1EF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290FDBC1-A5C4-CAC4-D273-1E1A1B306FBC}"/>
              </a:ext>
            </a:extLst>
          </p:cNvPr>
          <p:cNvSpPr/>
          <p:nvPr/>
        </p:nvSpPr>
        <p:spPr>
          <a:xfrm rot="5400000">
            <a:off x="3772446" y="1766653"/>
            <a:ext cx="1610196" cy="1610197"/>
          </a:xfrm>
          <a:custGeom>
            <a:avLst/>
            <a:gdLst>
              <a:gd name="connsiteX0" fmla="*/ 1474175 w 1903436"/>
              <a:gd name="connsiteY0" fmla="*/ 1031 h 1903437"/>
              <a:gd name="connsiteX1" fmla="*/ 1786145 w 1903436"/>
              <a:gd name="connsiteY1" fmla="*/ 117291 h 1903437"/>
              <a:gd name="connsiteX2" fmla="*/ 1786145 w 1903436"/>
              <a:gd name="connsiteY2" fmla="*/ 683623 h 1903437"/>
              <a:gd name="connsiteX3" fmla="*/ 1786138 w 1903436"/>
              <a:gd name="connsiteY3" fmla="*/ 683629 h 1903437"/>
              <a:gd name="connsiteX4" fmla="*/ 683629 w 1903436"/>
              <a:gd name="connsiteY4" fmla="*/ 1786138 h 1903437"/>
              <a:gd name="connsiteX5" fmla="*/ 683622 w 1903436"/>
              <a:gd name="connsiteY5" fmla="*/ 1786146 h 1903437"/>
              <a:gd name="connsiteX6" fmla="*/ 117291 w 1903436"/>
              <a:gd name="connsiteY6" fmla="*/ 1786146 h 1903437"/>
              <a:gd name="connsiteX7" fmla="*/ 117291 w 1903436"/>
              <a:gd name="connsiteY7" fmla="*/ 1219814 h 1903437"/>
              <a:gd name="connsiteX8" fmla="*/ 1219814 w 1903436"/>
              <a:gd name="connsiteY8" fmla="*/ 117291 h 1903437"/>
              <a:gd name="connsiteX9" fmla="*/ 1219815 w 1903436"/>
              <a:gd name="connsiteY9" fmla="*/ 117290 h 1903437"/>
              <a:gd name="connsiteX10" fmla="*/ 1282634 w 1903436"/>
              <a:gd name="connsiteY10" fmla="*/ 65977 h 1903437"/>
              <a:gd name="connsiteX11" fmla="*/ 1474175 w 1903436"/>
              <a:gd name="connsiteY11" fmla="*/ 1031 h 1903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3436" h="1903437">
                <a:moveTo>
                  <a:pt x="1474175" y="1031"/>
                </a:moveTo>
                <a:cubicBezTo>
                  <a:pt x="1586036" y="-6987"/>
                  <a:pt x="1700621" y="31767"/>
                  <a:pt x="1786145" y="117291"/>
                </a:cubicBezTo>
                <a:cubicBezTo>
                  <a:pt x="1942533" y="273679"/>
                  <a:pt x="1942533" y="527235"/>
                  <a:pt x="1786145" y="683623"/>
                </a:cubicBezTo>
                <a:lnTo>
                  <a:pt x="1786138" y="683629"/>
                </a:lnTo>
                <a:lnTo>
                  <a:pt x="683629" y="1786138"/>
                </a:lnTo>
                <a:lnTo>
                  <a:pt x="683622" y="1786146"/>
                </a:lnTo>
                <a:cubicBezTo>
                  <a:pt x="527234" y="1942534"/>
                  <a:pt x="273679" y="1942534"/>
                  <a:pt x="117291" y="1786146"/>
                </a:cubicBezTo>
                <a:cubicBezTo>
                  <a:pt x="-39097" y="1629758"/>
                  <a:pt x="-39097" y="1376202"/>
                  <a:pt x="117291" y="1219814"/>
                </a:cubicBezTo>
                <a:lnTo>
                  <a:pt x="1219814" y="117291"/>
                </a:lnTo>
                <a:lnTo>
                  <a:pt x="1219815" y="117290"/>
                </a:lnTo>
                <a:lnTo>
                  <a:pt x="1282634" y="65977"/>
                </a:lnTo>
                <a:cubicBezTo>
                  <a:pt x="1340924" y="27491"/>
                  <a:pt x="1407059" y="5842"/>
                  <a:pt x="1474175" y="1031"/>
                </a:cubicBezTo>
                <a:close/>
              </a:path>
            </a:pathLst>
          </a:custGeom>
          <a:solidFill>
            <a:srgbClr val="4CC1EF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B543082B-0982-DE44-807A-8F8B70B29B62}"/>
              </a:ext>
            </a:extLst>
          </p:cNvPr>
          <p:cNvSpPr/>
          <p:nvPr/>
        </p:nvSpPr>
        <p:spPr>
          <a:xfrm>
            <a:off x="3772446" y="2702760"/>
            <a:ext cx="1610196" cy="1610197"/>
          </a:xfrm>
          <a:custGeom>
            <a:avLst/>
            <a:gdLst>
              <a:gd name="connsiteX0" fmla="*/ 1474175 w 1903436"/>
              <a:gd name="connsiteY0" fmla="*/ 1031 h 1903437"/>
              <a:gd name="connsiteX1" fmla="*/ 1786145 w 1903436"/>
              <a:gd name="connsiteY1" fmla="*/ 117291 h 1903437"/>
              <a:gd name="connsiteX2" fmla="*/ 1786145 w 1903436"/>
              <a:gd name="connsiteY2" fmla="*/ 683623 h 1903437"/>
              <a:gd name="connsiteX3" fmla="*/ 1786138 w 1903436"/>
              <a:gd name="connsiteY3" fmla="*/ 683629 h 1903437"/>
              <a:gd name="connsiteX4" fmla="*/ 683629 w 1903436"/>
              <a:gd name="connsiteY4" fmla="*/ 1786138 h 1903437"/>
              <a:gd name="connsiteX5" fmla="*/ 683622 w 1903436"/>
              <a:gd name="connsiteY5" fmla="*/ 1786146 h 1903437"/>
              <a:gd name="connsiteX6" fmla="*/ 117291 w 1903436"/>
              <a:gd name="connsiteY6" fmla="*/ 1786146 h 1903437"/>
              <a:gd name="connsiteX7" fmla="*/ 117291 w 1903436"/>
              <a:gd name="connsiteY7" fmla="*/ 1219814 h 1903437"/>
              <a:gd name="connsiteX8" fmla="*/ 1219814 w 1903436"/>
              <a:gd name="connsiteY8" fmla="*/ 117291 h 1903437"/>
              <a:gd name="connsiteX9" fmla="*/ 1219815 w 1903436"/>
              <a:gd name="connsiteY9" fmla="*/ 117290 h 1903437"/>
              <a:gd name="connsiteX10" fmla="*/ 1282634 w 1903436"/>
              <a:gd name="connsiteY10" fmla="*/ 65977 h 1903437"/>
              <a:gd name="connsiteX11" fmla="*/ 1474175 w 1903436"/>
              <a:gd name="connsiteY11" fmla="*/ 1031 h 1903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3436" h="1903437">
                <a:moveTo>
                  <a:pt x="1474175" y="1031"/>
                </a:moveTo>
                <a:cubicBezTo>
                  <a:pt x="1586036" y="-6987"/>
                  <a:pt x="1700621" y="31767"/>
                  <a:pt x="1786145" y="117291"/>
                </a:cubicBezTo>
                <a:cubicBezTo>
                  <a:pt x="1942533" y="273679"/>
                  <a:pt x="1942533" y="527235"/>
                  <a:pt x="1786145" y="683623"/>
                </a:cubicBezTo>
                <a:lnTo>
                  <a:pt x="1786138" y="683629"/>
                </a:lnTo>
                <a:lnTo>
                  <a:pt x="683629" y="1786138"/>
                </a:lnTo>
                <a:lnTo>
                  <a:pt x="683622" y="1786146"/>
                </a:lnTo>
                <a:cubicBezTo>
                  <a:pt x="527234" y="1942534"/>
                  <a:pt x="273679" y="1942534"/>
                  <a:pt x="117291" y="1786146"/>
                </a:cubicBezTo>
                <a:cubicBezTo>
                  <a:pt x="-39097" y="1629758"/>
                  <a:pt x="-39097" y="1376202"/>
                  <a:pt x="117291" y="1219814"/>
                </a:cubicBezTo>
                <a:lnTo>
                  <a:pt x="1219814" y="117291"/>
                </a:lnTo>
                <a:lnTo>
                  <a:pt x="1219815" y="117290"/>
                </a:lnTo>
                <a:lnTo>
                  <a:pt x="1282634" y="65977"/>
                </a:lnTo>
                <a:cubicBezTo>
                  <a:pt x="1340924" y="27491"/>
                  <a:pt x="1407059" y="5842"/>
                  <a:pt x="1474175" y="1031"/>
                </a:cubicBezTo>
                <a:close/>
              </a:path>
            </a:pathLst>
          </a:custGeom>
          <a:solidFill>
            <a:srgbClr val="4CC1EF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Graphic 35" descr="Badge 4 with solid fill">
            <a:extLst>
              <a:ext uri="{FF2B5EF4-FFF2-40B4-BE49-F238E27FC236}">
                <a16:creationId xmlns:a16="http://schemas.microsoft.com/office/drawing/2014/main" id="{E5466CD7-93B3-49CE-217B-99523DDE4E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68875" y="3662464"/>
            <a:ext cx="632042" cy="632043"/>
          </a:xfrm>
          <a:prstGeom prst="rect">
            <a:avLst/>
          </a:prstGeom>
        </p:spPr>
      </p:pic>
      <p:pic>
        <p:nvPicPr>
          <p:cNvPr id="37" name="Graphic 36" descr="Badge 3 with solid fill">
            <a:extLst>
              <a:ext uri="{FF2B5EF4-FFF2-40B4-BE49-F238E27FC236}">
                <a16:creationId xmlns:a16="http://schemas.microsoft.com/office/drawing/2014/main" id="{93EEDB2E-C1AE-5F9D-E7A0-F5CF2FB6B7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40300" y="2724641"/>
            <a:ext cx="632042" cy="632043"/>
          </a:xfrm>
          <a:prstGeom prst="rect">
            <a:avLst/>
          </a:prstGeom>
        </p:spPr>
      </p:pic>
      <p:pic>
        <p:nvPicPr>
          <p:cNvPr id="38" name="Graphic 37" descr="Badge with solid fill">
            <a:extLst>
              <a:ext uri="{FF2B5EF4-FFF2-40B4-BE49-F238E27FC236}">
                <a16:creationId xmlns:a16="http://schemas.microsoft.com/office/drawing/2014/main" id="{E8E98B6F-0D86-3E21-44D8-E355B7629CC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768875" y="1786818"/>
            <a:ext cx="632042" cy="632043"/>
          </a:xfrm>
          <a:prstGeom prst="rect">
            <a:avLst/>
          </a:prstGeom>
        </p:spPr>
      </p:pic>
      <p:pic>
        <p:nvPicPr>
          <p:cNvPr id="39" name="Graphic 38" descr="Badge 1 with solid fill">
            <a:extLst>
              <a:ext uri="{FF2B5EF4-FFF2-40B4-BE49-F238E27FC236}">
                <a16:creationId xmlns:a16="http://schemas.microsoft.com/office/drawing/2014/main" id="{F45319E6-3651-A88B-4BE5-2336CC87F37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740300" y="848996"/>
            <a:ext cx="632042" cy="63204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4E48CF26-8FE8-904A-1DFA-DE5959F9B93B}"/>
              </a:ext>
            </a:extLst>
          </p:cNvPr>
          <p:cNvSpPr txBox="1"/>
          <p:nvPr/>
        </p:nvSpPr>
        <p:spPr>
          <a:xfrm>
            <a:off x="4976554" y="1947952"/>
            <a:ext cx="3081250" cy="307777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 algn="ctr">
              <a:buClrTx/>
            </a:pPr>
            <a:r>
              <a:rPr lang="en-US" b="1" kern="1200" noProof="1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Increasing Efficiency in Customer Support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974A7B7-587D-1E57-5B56-1516F1F3B404}"/>
              </a:ext>
            </a:extLst>
          </p:cNvPr>
          <p:cNvSpPr txBox="1"/>
          <p:nvPr/>
        </p:nvSpPr>
        <p:spPr>
          <a:xfrm>
            <a:off x="1090022" y="1010129"/>
            <a:ext cx="3081250" cy="307777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 algn="ctr">
              <a:buClrTx/>
              <a:buFontTx/>
              <a:buNone/>
            </a:pPr>
            <a:r>
              <a:rPr lang="en-US" b="1" kern="1200" noProof="1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Improving Customer Experience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9F4DF5E-2529-38D5-1AAB-06674B9AFF0C}"/>
              </a:ext>
            </a:extLst>
          </p:cNvPr>
          <p:cNvSpPr txBox="1"/>
          <p:nvPr/>
        </p:nvSpPr>
        <p:spPr>
          <a:xfrm>
            <a:off x="1090022" y="2886773"/>
            <a:ext cx="3081250" cy="307777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 algn="ctr">
              <a:buClrTx/>
            </a:pPr>
            <a:r>
              <a:rPr lang="en-US" sz="1400" b="1" kern="1200" noProof="1">
                <a:latin typeface="Calibri" panose="020F0502020204030204"/>
                <a:ea typeface="+mn-ea"/>
                <a:cs typeface="+mn-cs"/>
              </a:rPr>
              <a:t>Enhancing User Engagement &amp; Retention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8861562-D96F-7E3A-B6D3-FA89139BEFC5}"/>
              </a:ext>
            </a:extLst>
          </p:cNvPr>
          <p:cNvSpPr txBox="1"/>
          <p:nvPr/>
        </p:nvSpPr>
        <p:spPr>
          <a:xfrm>
            <a:off x="4976554" y="3716874"/>
            <a:ext cx="3081250" cy="523220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/>
          <a:p>
            <a:pPr algn="ctr">
              <a:buClrTx/>
            </a:pPr>
            <a:r>
              <a:rPr lang="en-US" b="1" kern="1200" noProof="1">
                <a:latin typeface="Calibri" panose="020F0502020204030204"/>
                <a:ea typeface="+mn-ea"/>
                <a:cs typeface="+mn-cs"/>
              </a:rPr>
              <a:t>Promoting Financial Literacy &amp;</a:t>
            </a:r>
            <a:br>
              <a:rPr lang="en-US" b="1" kern="1200" noProof="1">
                <a:latin typeface="Calibri" panose="020F0502020204030204"/>
                <a:ea typeface="+mn-ea"/>
                <a:cs typeface="+mn-cs"/>
              </a:rPr>
            </a:br>
            <a:r>
              <a:rPr lang="en-US" b="1" kern="1200" noProof="1">
                <a:latin typeface="Calibri" panose="020F0502020204030204"/>
                <a:ea typeface="+mn-ea"/>
                <a:cs typeface="+mn-cs"/>
              </a:rPr>
              <a:t>Task Management</a:t>
            </a:r>
          </a:p>
        </p:txBody>
      </p:sp>
    </p:spTree>
    <p:extLst>
      <p:ext uri="{BB962C8B-B14F-4D97-AF65-F5344CB8AC3E}">
        <p14:creationId xmlns:p14="http://schemas.microsoft.com/office/powerpoint/2010/main" val="408257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4935</TotalTime>
  <Words>2959</Words>
  <Application>Microsoft Office PowerPoint</Application>
  <PresentationFormat>On-screen Show (16:9)</PresentationFormat>
  <Paragraphs>538</Paragraphs>
  <Slides>48</Slides>
  <Notes>48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60" baseType="lpstr">
      <vt:lpstr>Calibri</vt:lpstr>
      <vt:lpstr>B Nazanin</vt:lpstr>
      <vt:lpstr>Segoe UI</vt:lpstr>
      <vt:lpstr>Bahnschrift SemiBold</vt:lpstr>
      <vt:lpstr>Sora</vt:lpstr>
      <vt:lpstr>Nunito Light</vt:lpstr>
      <vt:lpstr>Times New Roman</vt:lpstr>
      <vt:lpstr>Wingdings</vt:lpstr>
      <vt:lpstr>Symbol</vt:lpstr>
      <vt:lpstr>Open Sans</vt:lpstr>
      <vt:lpstr>Arial</vt:lpstr>
      <vt:lpstr>Software Engineering Business Plan by Slidesgo</vt:lpstr>
      <vt:lpstr>Resalat Bank Wallet</vt:lpstr>
      <vt:lpstr>Project Overview</vt:lpstr>
      <vt:lpstr>Key Components</vt:lpstr>
      <vt:lpstr>Digital Banking Wallet</vt:lpstr>
      <vt:lpstr>AI Chatbot</vt:lpstr>
      <vt:lpstr>Team Roles</vt:lpstr>
      <vt:lpstr>PowerPoint Presentation</vt:lpstr>
      <vt:lpstr>Project Goals</vt:lpstr>
      <vt:lpstr>PowerPoint Presentation</vt:lpstr>
      <vt:lpstr>Competitive Advantages</vt:lpstr>
      <vt:lpstr>PowerPoint Presentation</vt:lpstr>
      <vt:lpstr>Measurable Benefits</vt:lpstr>
      <vt:lpstr>PowerPoint Presentation</vt:lpstr>
      <vt:lpstr>SWOT</vt:lpstr>
      <vt:lpstr>PowerPoint Presentation</vt:lpstr>
      <vt:lpstr>Use Case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 Case Diagrams</vt:lpstr>
      <vt:lpstr>PowerPoint Presentation</vt:lpstr>
      <vt:lpstr>PowerPoint Presentation</vt:lpstr>
      <vt:lpstr>PowerPoint Presentation</vt:lpstr>
      <vt:lpstr>PowerPoint Presentation</vt:lpstr>
      <vt:lpstr>UML Diagram</vt:lpstr>
      <vt:lpstr>PowerPoint Presentation</vt:lpstr>
      <vt:lpstr>Methodology</vt:lpstr>
      <vt:lpstr>Unified Process Model + Scrum</vt:lpstr>
      <vt:lpstr>The Combined Methodology in Action</vt:lpstr>
      <vt:lpstr>The Combined Methodology in Action</vt:lpstr>
      <vt:lpstr>The Combined Methodology in Action</vt:lpstr>
      <vt:lpstr>Benefits of the Hybrid Approach</vt:lpstr>
      <vt:lpstr>Sprints</vt:lpstr>
      <vt:lpstr>calculation of workload</vt:lpstr>
      <vt:lpstr>PowerPoint Presentation</vt:lpstr>
      <vt:lpstr>PowerPoint Presentation</vt:lpstr>
      <vt:lpstr>Risk Analysis</vt:lpstr>
      <vt:lpstr>Tools</vt:lpstr>
      <vt:lpstr>PowerPoint Presentation</vt:lpstr>
      <vt:lpstr>PowerPoint Presentation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</dc:title>
  <dc:creator>Mina</dc:creator>
  <cp:lastModifiedBy>Mina Modirizadeh</cp:lastModifiedBy>
  <cp:revision>63</cp:revision>
  <dcterms:modified xsi:type="dcterms:W3CDTF">2024-07-06T08:56:00Z</dcterms:modified>
</cp:coreProperties>
</file>